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3"/>
  </p:notesMasterIdLst>
  <p:sldIdLst>
    <p:sldId id="256" r:id="rId2"/>
    <p:sldId id="257" r:id="rId3"/>
    <p:sldId id="264" r:id="rId4"/>
    <p:sldId id="265" r:id="rId5"/>
    <p:sldId id="266" r:id="rId6"/>
    <p:sldId id="267" r:id="rId7"/>
    <p:sldId id="302" r:id="rId8"/>
    <p:sldId id="297" r:id="rId9"/>
    <p:sldId id="259" r:id="rId10"/>
    <p:sldId id="298" r:id="rId11"/>
    <p:sldId id="270" r:id="rId12"/>
    <p:sldId id="273" r:id="rId13"/>
    <p:sldId id="274" r:id="rId14"/>
    <p:sldId id="278" r:id="rId15"/>
    <p:sldId id="262" r:id="rId16"/>
    <p:sldId id="263" r:id="rId17"/>
    <p:sldId id="299" r:id="rId18"/>
    <p:sldId id="275" r:id="rId19"/>
    <p:sldId id="282" r:id="rId20"/>
    <p:sldId id="276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77" r:id="rId29"/>
    <p:sldId id="303" r:id="rId30"/>
    <p:sldId id="301" r:id="rId31"/>
    <p:sldId id="289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82219" autoAdjust="0"/>
  </p:normalViewPr>
  <p:slideViewPr>
    <p:cSldViewPr>
      <p:cViewPr varScale="1">
        <p:scale>
          <a:sx n="95" d="100"/>
          <a:sy n="95" d="100"/>
        </p:scale>
        <p:origin x="-6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408740-C5CC-4232-8447-210D2A0808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26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48DC3-946B-49F2-A076-333A0480C6A3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Roland, S.M. and Duebendorfer, E.M., 1994, Structural Analysis and Synthesis, 2nd Edition:  Blackwell Scientific Publications, Boston, 279p.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8AE3E-5DB5-4BA4-92E3-7174AE56568B}" type="slidenum">
              <a:rPr lang="en-US"/>
              <a:pPr/>
              <a:t>24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39754-2DD2-44DB-B67D-3FCA311450D9}" type="slidenum">
              <a:rPr lang="en-US"/>
              <a:pPr/>
              <a:t>25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202D1-317E-4F6D-9FA1-8B444071C5C8}" type="slidenum">
              <a:rPr lang="en-US"/>
              <a:pPr/>
              <a:t>26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50933-C806-467D-A2EF-69B15EC9DB13}" type="slidenum">
              <a:rPr lang="en-US"/>
              <a:pPr/>
              <a:t>27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937C3-E7CC-46D1-B23D-F37943C73F8B}" type="slidenum">
              <a:rPr lang="en-US"/>
              <a:pPr/>
              <a:t>28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FC997-AACC-4096-87B7-E5A643461C18}" type="slidenum">
              <a:rPr lang="en-US"/>
              <a:pPr/>
              <a:t>30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both</a:t>
            </a:r>
            <a:r>
              <a:rPr lang="en-US" baseline="0" dirty="0" smtClean="0"/>
              <a:t> sides of the cross section. Include directions on either side of the graph (east-west or north-south). Also include horizontal and vertical scale in text. </a:t>
            </a:r>
          </a:p>
          <a:p>
            <a:r>
              <a:rPr lang="en-US" baseline="0" dirty="0" smtClean="0"/>
              <a:t>Label endpoints</a:t>
            </a:r>
          </a:p>
          <a:p>
            <a:r>
              <a:rPr lang="en-US" baseline="0" dirty="0" smtClean="0"/>
              <a:t>For the </a:t>
            </a:r>
            <a:r>
              <a:rPr lang="en-US" baseline="0" dirty="0" err="1" smtClean="0"/>
              <a:t>Amsden</a:t>
            </a:r>
            <a:r>
              <a:rPr lang="en-US" baseline="0" dirty="0" smtClean="0"/>
              <a:t> Creek project, you should draw your cross section down to 1000’ above sea level. </a:t>
            </a:r>
          </a:p>
          <a:p>
            <a:r>
              <a:rPr lang="en-US" dirty="0" smtClean="0"/>
              <a:t>Check Appendix 3 for specifics</a:t>
            </a:r>
            <a:r>
              <a:rPr lang="en-US" baseline="0" dirty="0" smtClean="0"/>
              <a:t> that should be included.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8740-C5CC-4232-8447-210D2A08087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8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same method you used for topography, mark the contact on</a:t>
            </a:r>
            <a:r>
              <a:rPr lang="en-US" baseline="0" dirty="0" smtClean="0"/>
              <a:t> your topographic profile.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8740-C5CC-4232-8447-210D2A0808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6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same method you used for topography, mark the contact on</a:t>
            </a:r>
            <a:r>
              <a:rPr lang="en-US" baseline="0" dirty="0" smtClean="0"/>
              <a:t> your topographic profile.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8740-C5CC-4232-8447-210D2A08087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6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figure is on page 97 of the guidebook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Angle between the strike and the apparent dip is the angle between the strike and the cross section line (topographic profile)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8740-C5CC-4232-8447-210D2A0808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00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07F94-67E9-431F-A8B9-B7CB58ACBA36}" type="slidenum">
              <a:rPr lang="en-US"/>
              <a:pPr/>
              <a:t>19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3C9AE-2F10-48DF-AA9E-EA4A5CB2E13C}" type="slidenum">
              <a:rPr lang="en-US"/>
              <a:pPr/>
              <a:t>21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8B714-7D6A-4C3F-B3D4-DFFCDC85BE93}" type="slidenum">
              <a:rPr lang="en-US"/>
              <a:pPr/>
              <a:t>22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5E6C4-6236-461D-87B4-FEFA9EBD27E9}" type="slidenum">
              <a:rPr lang="en-US"/>
              <a:pPr/>
              <a:t>23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3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088A314C-1378-4D15-9825-EF1212B341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1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31989-9F88-4A2F-9141-DEBE2EE71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00265-D0C1-4D81-90F6-844EA11438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82ACF-18FA-47F9-80B0-FFE04D9948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0391F-B8A9-4C8A-9374-7E75073B15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56371-CE9E-45C8-80C7-32A7ADE3D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55335-6D84-46F3-A9FA-3DEAD0AEE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959BC-DFB3-4C6B-AD71-E91C3CF01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962DF-595D-47F8-A7F5-265F44B4C3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ED46E-F9F2-4F72-B329-3EFD23B01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33B18-D0F8-49DD-8094-2C5909165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32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32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pitchFamily="-32" charset="0"/>
              </a:defRPr>
            </a:lvl1pPr>
          </a:lstStyle>
          <a:p>
            <a:fld id="{F07126F6-0D99-4144-B2E6-99869A68B8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5000"/>
        <a:buFont typeface="Monotype Sorts" pitchFamily="-32" charset="2"/>
        <a:buChar char="n"/>
        <a:defRPr kumimoji="1"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50000"/>
        <a:buFont typeface="Monotype Sorts" pitchFamily="-32" charset="2"/>
        <a:buChar char="l"/>
        <a:defRPr kumimoji="1"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-3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-3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-3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-3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-3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geos.ed.ac.uk/homes/mattal/Maps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gb.edu/dutchs/structge/SL49SimpXSec.HTM" TargetMode="External"/><Relationship Id="rId4" Type="http://schemas.openxmlformats.org/officeDocument/2006/relationships/hyperlink" Target="http://resources.arcgis.com/gallery/file/geoprocessing/details?entryID=C83CC388-1422-2418-7F10-B4D3DF5F1EE6" TargetMode="External"/><Relationship Id="rId5" Type="http://schemas.openxmlformats.org/officeDocument/2006/relationships/hyperlink" Target="http://serc.carleton.edu/woburn/student-modules/geo_setting/crosssectio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os.ed.ac.uk/homes/mattal/Maps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geos.ed.ac.uk/homes/mattal/Maps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91600" cy="762000"/>
          </a:xfrm>
        </p:spPr>
        <p:txBody>
          <a:bodyPr/>
          <a:lstStyle/>
          <a:p>
            <a:r>
              <a:rPr lang="en-US" dirty="0"/>
              <a:t>Constructing a Geological Cross Section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572000"/>
          </a:xfrm>
        </p:spPr>
        <p:txBody>
          <a:bodyPr/>
          <a:lstStyle/>
          <a:p>
            <a:pPr marL="533400" indent="-533400">
              <a:buFont typeface="Wingdings" pitchFamily="-32" charset="2"/>
              <a:buChar char="ü"/>
            </a:pPr>
            <a:r>
              <a:rPr lang="en-US" sz="2800" dirty="0"/>
              <a:t>Select a section line</a:t>
            </a:r>
          </a:p>
          <a:p>
            <a:pPr marL="533400" indent="-533400">
              <a:buFont typeface="Wingdings" pitchFamily="-32" charset="2"/>
              <a:buChar char="ü"/>
            </a:pPr>
            <a:r>
              <a:rPr lang="en-US" sz="2800" dirty="0"/>
              <a:t>Construct a topographic profile along the line of section</a:t>
            </a:r>
          </a:p>
          <a:p>
            <a:pPr marL="533400" indent="-533400">
              <a:buFont typeface="Wingdings" pitchFamily="-32" charset="2"/>
              <a:buChar char="ü"/>
            </a:pPr>
            <a:r>
              <a:rPr lang="en-US" sz="2800" dirty="0"/>
              <a:t>Transfer contacts from the map to the topographic profile</a:t>
            </a:r>
          </a:p>
          <a:p>
            <a:pPr marL="533400" indent="-533400">
              <a:buFont typeface="Wingdings" pitchFamily="-32" charset="2"/>
              <a:buChar char="ü"/>
            </a:pPr>
            <a:r>
              <a:rPr lang="en-US" sz="2800" dirty="0"/>
              <a:t>Project dip data into the cross section line</a:t>
            </a:r>
          </a:p>
          <a:p>
            <a:pPr marL="533400" indent="-533400">
              <a:buFont typeface="Wingdings" pitchFamily="-32" charset="2"/>
              <a:buChar char="ü"/>
            </a:pPr>
            <a:r>
              <a:rPr lang="en-US" sz="2800" dirty="0"/>
              <a:t>Calculate and plot apparent dips on the topographic profile</a:t>
            </a:r>
          </a:p>
          <a:p>
            <a:pPr marL="533400" indent="-533400">
              <a:buFont typeface="Wingdings" pitchFamily="-32" charset="2"/>
              <a:buChar char="ü"/>
            </a:pPr>
            <a:r>
              <a:rPr lang="en-US" sz="2800" dirty="0"/>
              <a:t>Construct the subsurface interpretation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-152400"/>
            <a:ext cx="796823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854985"/>
            <a:ext cx="6705600" cy="32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0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066800"/>
          </a:xfrm>
        </p:spPr>
        <p:txBody>
          <a:bodyPr/>
          <a:lstStyle/>
          <a:p>
            <a:r>
              <a:rPr kumimoji="0" lang="en-US"/>
              <a:t>Projecting Dip Data into the Cross Section Line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1:  Identify which dip data you will use </a:t>
            </a:r>
          </a:p>
          <a:p>
            <a:pPr lvl="1"/>
            <a:r>
              <a:rPr lang="en-US"/>
              <a:t>Use data that occurs in a narrow band along either side of your section line</a:t>
            </a:r>
          </a:p>
          <a:p>
            <a:pPr lvl="2"/>
            <a:r>
              <a:rPr lang="en-US"/>
              <a:t>Projection distance is inversely proportional to structural complexity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867" b="32086"/>
          <a:stretch/>
        </p:blipFill>
        <p:spPr>
          <a:xfrm>
            <a:off x="2286000" y="4844106"/>
            <a:ext cx="4495801" cy="2013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066800"/>
          </a:xfrm>
        </p:spPr>
        <p:txBody>
          <a:bodyPr/>
          <a:lstStyle/>
          <a:p>
            <a:r>
              <a:rPr kumimoji="0" lang="en-US"/>
              <a:t>Projecting Dip Data into the Cross Section 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Step 2:  Project the data into the cross section line</a:t>
            </a:r>
          </a:p>
          <a:p>
            <a:pPr lvl="1"/>
            <a:r>
              <a:rPr lang="en-US" sz="2400" dirty="0"/>
              <a:t>Project parallel to strike to the point where the projection line intersects the section line</a:t>
            </a:r>
          </a:p>
          <a:p>
            <a:pPr lvl="2"/>
            <a:r>
              <a:rPr lang="en-US" sz="2000" dirty="0"/>
              <a:t>Do not project across formation boundaries, faults or unconformities</a:t>
            </a:r>
          </a:p>
          <a:p>
            <a:pPr lvl="1"/>
            <a:r>
              <a:rPr lang="en-US" sz="2400" dirty="0"/>
              <a:t>Intuitively use data close to the section, even if it doesn’t project into the section line</a:t>
            </a:r>
          </a:p>
          <a:p>
            <a:pPr lvl="2"/>
            <a:r>
              <a:rPr lang="en-US" sz="2000" dirty="0"/>
              <a:t>e.g. contacts striking parallel to the section line will appear horizontal in the section plane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066800"/>
          </a:xfrm>
        </p:spPr>
        <p:txBody>
          <a:bodyPr/>
          <a:lstStyle/>
          <a:p>
            <a:r>
              <a:rPr kumimoji="0" lang="en-US"/>
              <a:t>Projecting Dip Data into the Cross Section Line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Step 3:  </a:t>
            </a:r>
            <a:r>
              <a:rPr lang="en-US" dirty="0" smtClean="0"/>
              <a:t>Transfer </a:t>
            </a:r>
            <a:r>
              <a:rPr lang="en-US" dirty="0"/>
              <a:t>the location of each projected dip data point to the topographic </a:t>
            </a:r>
            <a:r>
              <a:rPr lang="en-US" dirty="0" smtClean="0"/>
              <a:t>profile</a:t>
            </a:r>
            <a:r>
              <a:rPr lang="en-US" dirty="0"/>
              <a:t> </a:t>
            </a:r>
            <a:r>
              <a:rPr lang="en-US" dirty="0" smtClean="0"/>
              <a:t>(tadpole)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54985"/>
            <a:ext cx="6705600" cy="323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3200400" cy="1143000"/>
          </a:xfrm>
        </p:spPr>
        <p:txBody>
          <a:bodyPr/>
          <a:lstStyle/>
          <a:p>
            <a:pPr algn="l"/>
            <a:r>
              <a:rPr lang="en-US"/>
              <a:t>Calculate Apparent Dips</a:t>
            </a:r>
          </a:p>
        </p:txBody>
      </p:sp>
      <p:pic>
        <p:nvPicPr>
          <p:cNvPr id="28677" name="Picture 5" descr="D:\field camp\Student Guidebook\05 Geologic Cross Sections\Figures\apparent dip nomogram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0963" y="228600"/>
            <a:ext cx="5253037" cy="640080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3352800" cy="4572000"/>
          </a:xfrm>
        </p:spPr>
        <p:txBody>
          <a:bodyPr/>
          <a:lstStyle/>
          <a:p>
            <a:r>
              <a:rPr lang="en-US" sz="2800" dirty="0"/>
              <a:t>Use apparent dip </a:t>
            </a:r>
            <a:r>
              <a:rPr lang="en-US" sz="2800" dirty="0" err="1"/>
              <a:t>nomogram</a:t>
            </a:r>
            <a:r>
              <a:rPr lang="en-US" sz="2800" dirty="0"/>
              <a:t> to determine the apparent dip of each data point projected into the cross-section </a:t>
            </a:r>
            <a:r>
              <a:rPr lang="en-US" sz="2800" dirty="0" smtClean="0"/>
              <a:t>plane</a:t>
            </a:r>
          </a:p>
          <a:p>
            <a:pPr lvl="1"/>
            <a:r>
              <a:rPr lang="en-US" sz="2400" dirty="0" smtClean="0"/>
              <a:t>Page 83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990600"/>
          </a:xfrm>
        </p:spPr>
        <p:txBody>
          <a:bodyPr/>
          <a:lstStyle/>
          <a:p>
            <a:r>
              <a:rPr lang="en-US"/>
              <a:t>Plot Apparent Dips on the Topographic Profile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pitchFamily="-32" charset="2"/>
              <a:buNone/>
            </a:pPr>
            <a:r>
              <a:rPr lang="en-US"/>
              <a:t>Step 1:  At each apparent dip data point, use a protractor to measure down from horizontal, the angle equal to the calculated apparent dip</a:t>
            </a:r>
          </a:p>
          <a:p>
            <a:pPr>
              <a:lnSpc>
                <a:spcPct val="90000"/>
              </a:lnSpc>
              <a:buFont typeface="Monotype Sorts" pitchFamily="-32" charset="2"/>
              <a:buNone/>
            </a:pPr>
            <a:r>
              <a:rPr lang="en-US"/>
              <a:t>Step 2:  Draw in the apparent dip symbol at the appropriate angle, and in the appropriate direction</a:t>
            </a:r>
          </a:p>
          <a:p>
            <a:pPr lvl="1">
              <a:lnSpc>
                <a:spcPct val="90000"/>
              </a:lnSpc>
            </a:pPr>
            <a:r>
              <a:rPr lang="en-US"/>
              <a:t>These angles must be drawn precisely, not just eyeballed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762000"/>
          </a:xfrm>
        </p:spPr>
        <p:txBody>
          <a:bodyPr/>
          <a:lstStyle/>
          <a:p>
            <a:r>
              <a:rPr lang="en-US"/>
              <a:t>Construct the Subsurface Interpretation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Remember:  A cross section is an interpretation!</a:t>
            </a:r>
            <a:endParaRPr lang="en-US" sz="2800" b="1" i="1"/>
          </a:p>
          <a:p>
            <a:pPr lvl="1"/>
            <a:r>
              <a:rPr lang="en-US" sz="2400"/>
              <a:t>Honor your data</a:t>
            </a:r>
          </a:p>
          <a:p>
            <a:pPr lvl="1"/>
            <a:r>
              <a:rPr lang="en-US" sz="2400"/>
              <a:t>Uniform layer thickness unless you have good evidence to the contrary</a:t>
            </a:r>
          </a:p>
          <a:p>
            <a:pPr lvl="2"/>
            <a:r>
              <a:rPr lang="en-US" sz="2000"/>
              <a:t>Remember squishy units are more likely to change thickness </a:t>
            </a:r>
          </a:p>
          <a:p>
            <a:pPr lvl="1"/>
            <a:r>
              <a:rPr lang="en-US" sz="2400"/>
              <a:t>Dip angles may only be valid for a short distance</a:t>
            </a:r>
          </a:p>
          <a:p>
            <a:pPr lvl="2"/>
            <a:r>
              <a:rPr lang="en-US" sz="2000"/>
              <a:t>They don’t continue forever with increasing depth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14300"/>
            <a:ext cx="6781800" cy="662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62484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hlinkClick r:id="rId3"/>
              </a:rPr>
              <a:t>http://www.geos.ed.ac.uk/homes/mattal/Maps.pdf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6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762000"/>
          </a:xfrm>
        </p:spPr>
        <p:txBody>
          <a:bodyPr/>
          <a:lstStyle/>
          <a:p>
            <a:r>
              <a:rPr lang="en-US"/>
              <a:t>Principles of Cross Section Construction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Viability Criteria</a:t>
            </a:r>
            <a:endParaRPr lang="en-US" sz="2800" b="1" i="1"/>
          </a:p>
          <a:p>
            <a:pPr lvl="1">
              <a:lnSpc>
                <a:spcPct val="90000"/>
              </a:lnSpc>
            </a:pPr>
            <a:r>
              <a:rPr lang="en-US" sz="2400"/>
              <a:t>Assume areas and lengths of rock layers remain constant during deformation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True under plane strain conditions where temperatures are &lt; 250˚ C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Each unit lies at a unique regional elevation when not uplifted by faulting or intrusions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Faults must have realistic geometries and kinematics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 gaps or overlaps between fault blocks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 changes in slip sense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Realistic displacement gradients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8534400" cy="4613275"/>
          </a:xfrm>
          <a:prstGeom prst="rect">
            <a:avLst/>
          </a:prstGeom>
          <a:noFill/>
        </p:spPr>
      </p:pic>
      <p:sp>
        <p:nvSpPr>
          <p:cNvPr id="3379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1066800"/>
          </a:xfrm>
        </p:spPr>
        <p:txBody>
          <a:bodyPr/>
          <a:lstStyle/>
          <a:p>
            <a:r>
              <a:rPr lang="en-US"/>
              <a:t>Interpretation Changes are Forced by Line Length Balance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a Section Line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Identify regional structural trends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Draw section line perpendicular to regional structural trends and through areas that best depict the structure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May need more than one section line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Draw sections through area(s) with the best structural control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Most reliable contacts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Nearby structural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762000"/>
          </a:xfrm>
        </p:spPr>
        <p:txBody>
          <a:bodyPr/>
          <a:lstStyle/>
          <a:p>
            <a:r>
              <a:rPr lang="en-US"/>
              <a:t>Principles of Cross Section Construction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Admissibility Criteria</a:t>
            </a:r>
            <a:endParaRPr lang="en-US" sz="2800" b="1" i="1" dirty="0"/>
          </a:p>
          <a:p>
            <a:pPr lvl="1"/>
            <a:r>
              <a:rPr lang="en-US" sz="2400" dirty="0"/>
              <a:t>Interpret in a manner that is consistent with established regional structural styles</a:t>
            </a:r>
          </a:p>
          <a:p>
            <a:pPr lvl="2"/>
            <a:r>
              <a:rPr lang="en-US" sz="2000" dirty="0"/>
              <a:t>But, you can still discover something new!</a:t>
            </a:r>
          </a:p>
          <a:p>
            <a:pPr lvl="1"/>
            <a:r>
              <a:rPr lang="en-US" sz="2400" dirty="0"/>
              <a:t>Do not add complexity where it is not supported by the </a:t>
            </a:r>
            <a:r>
              <a:rPr lang="en-US" sz="2400" dirty="0" smtClean="0"/>
              <a:t>data</a:t>
            </a:r>
          </a:p>
          <a:p>
            <a:pPr lvl="2"/>
            <a:r>
              <a:rPr lang="en-US" sz="2000" dirty="0" smtClean="0"/>
              <a:t>Occam’s </a:t>
            </a:r>
            <a:r>
              <a:rPr lang="en-US" sz="2000" dirty="0"/>
              <a:t>Razor</a:t>
            </a:r>
          </a:p>
          <a:p>
            <a:pPr lvl="3"/>
            <a:r>
              <a:rPr lang="en-US" sz="1600" dirty="0"/>
              <a:t>(14th Century Franciscan Friar and logician, William of Ockham) </a:t>
            </a:r>
          </a:p>
          <a:p>
            <a:pPr lvl="2"/>
            <a:r>
              <a:rPr lang="en-US" sz="2000" dirty="0"/>
              <a:t>Usually, the simplest answer is the best </a:t>
            </a:r>
            <a:r>
              <a:rPr lang="en-US" sz="2000" dirty="0" smtClean="0"/>
              <a:t>answer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3810000" cy="2447925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371600"/>
            <a:ext cx="8077200" cy="5194300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1447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</a:rPr>
              <a:t>1960’s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876800" y="3886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</a:rPr>
              <a:t>1980’s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62000" y="3886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</a:rPr>
              <a:t>1970’s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Evolution of Structural 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140206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utoUpdateAnimBg="0"/>
      <p:bldP spid="30726" grpId="0" autoUpdateAnimBg="0"/>
      <p:bldP spid="3072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5765800"/>
          </a:xfrm>
          <a:prstGeom prst="rect">
            <a:avLst/>
          </a:prstGeom>
          <a:noFill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172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  <a:latin typeface="Arial" charset="0"/>
              </a:rPr>
              <a:t>Mitra and Mount (1998)</a:t>
            </a:r>
            <a:endParaRPr lang="en-US" sz="1400">
              <a:latin typeface="Arial" charset="0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effectLst/>
              </a:rPr>
              <a:t>East Grass Creek Seismic Profile</a:t>
            </a:r>
          </a:p>
        </p:txBody>
      </p:sp>
    </p:spTree>
    <p:extLst>
      <p:ext uri="{BB962C8B-B14F-4D97-AF65-F5344CB8AC3E}">
        <p14:creationId xmlns:p14="http://schemas.microsoft.com/office/powerpoint/2010/main" val="21224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6858000" cy="5737225"/>
          </a:xfrm>
          <a:prstGeom prst="rect">
            <a:avLst/>
          </a:prstGeo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162800" y="5029200"/>
            <a:ext cx="12954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  <a:latin typeface="Arial" charset="0"/>
              </a:rPr>
              <a:t>Mitra and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  <a:latin typeface="Arial" charset="0"/>
              </a:rPr>
              <a:t>Mount (1998)</a:t>
            </a:r>
            <a:endParaRPr lang="en-US" sz="1400">
              <a:latin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>
                <a:effectLst/>
              </a:rPr>
              <a:t>East Grass Creek Cross Section</a:t>
            </a:r>
          </a:p>
        </p:txBody>
      </p:sp>
    </p:spTree>
    <p:extLst>
      <p:ext uri="{BB962C8B-B14F-4D97-AF65-F5344CB8AC3E}">
        <p14:creationId xmlns:p14="http://schemas.microsoft.com/office/powerpoint/2010/main" val="143260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248400" y="63246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  <a:latin typeface="Arial" charset="0"/>
              </a:rPr>
              <a:t>Mitra and Mount (1998)</a:t>
            </a:r>
            <a:endParaRPr lang="en-US" sz="1400">
              <a:latin typeface="Arial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8686800" cy="5365750"/>
          </a:xfrm>
          <a:prstGeom prst="rect">
            <a:avLst/>
          </a:prstGeom>
          <a:noFill/>
        </p:spPr>
      </p:pic>
      <p:sp>
        <p:nvSpPr>
          <p:cNvPr id="368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effectLst/>
              </a:rPr>
              <a:t>Hamilton Dome Cross Section</a:t>
            </a:r>
          </a:p>
        </p:txBody>
      </p:sp>
    </p:spTree>
    <p:extLst>
      <p:ext uri="{BB962C8B-B14F-4D97-AF65-F5344CB8AC3E}">
        <p14:creationId xmlns:p14="http://schemas.microsoft.com/office/powerpoint/2010/main" val="70273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248400" y="63246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  <a:latin typeface="Arial" charset="0"/>
              </a:rPr>
              <a:t>Mitra and Mount (1998)</a:t>
            </a:r>
            <a:endParaRPr lang="en-US" sz="1400">
              <a:latin typeface="Arial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8534400" cy="5394325"/>
          </a:xfrm>
          <a:prstGeom prst="rect">
            <a:avLst/>
          </a:prstGeom>
          <a:noFill/>
        </p:spPr>
      </p:pic>
      <p:sp>
        <p:nvSpPr>
          <p:cNvPr id="378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effectLst/>
              </a:rPr>
              <a:t>Rangely Anticline Cross Section</a:t>
            </a:r>
          </a:p>
        </p:txBody>
      </p:sp>
    </p:spTree>
    <p:extLst>
      <p:ext uri="{BB962C8B-B14F-4D97-AF65-F5344CB8AC3E}">
        <p14:creationId xmlns:p14="http://schemas.microsoft.com/office/powerpoint/2010/main" val="407437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248400" y="63246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  <a:latin typeface="Arial" charset="0"/>
              </a:rPr>
              <a:t>Mitra and Mount (1998)</a:t>
            </a:r>
            <a:endParaRPr lang="en-US" sz="1400">
              <a:latin typeface="Arial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0"/>
            <a:ext cx="7467600" cy="5289550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effectLst/>
              </a:rPr>
              <a:t>Willow Creek Cross Section</a:t>
            </a:r>
          </a:p>
        </p:txBody>
      </p:sp>
    </p:spTree>
    <p:extLst>
      <p:ext uri="{BB962C8B-B14F-4D97-AF65-F5344CB8AC3E}">
        <p14:creationId xmlns:p14="http://schemas.microsoft.com/office/powerpoint/2010/main" val="234119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181600" y="23622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00"/>
              </a:solidFill>
              <a:latin typeface="Helvetica" pitchFamily="-32" charset="0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260850" cy="6858000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438400"/>
            <a:ext cx="3505200" cy="2209800"/>
          </a:xfrm>
        </p:spPr>
        <p:txBody>
          <a:bodyPr/>
          <a:lstStyle/>
          <a:p>
            <a:r>
              <a:rPr lang="en-US"/>
              <a:t>Modern Models of Basement-Involved Fault-Related Folds</a:t>
            </a:r>
          </a:p>
        </p:txBody>
      </p:sp>
    </p:spTree>
    <p:extLst>
      <p:ext uri="{BB962C8B-B14F-4D97-AF65-F5344CB8AC3E}">
        <p14:creationId xmlns:p14="http://schemas.microsoft.com/office/powerpoint/2010/main" val="96285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762000"/>
          </a:xfrm>
        </p:spPr>
        <p:txBody>
          <a:bodyPr/>
          <a:lstStyle/>
          <a:p>
            <a:r>
              <a:rPr lang="en-US"/>
              <a:t>Common Cross Section Errors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Contacts on map don’t match those on the section line</a:t>
            </a:r>
          </a:p>
          <a:p>
            <a:pPr>
              <a:lnSpc>
                <a:spcPct val="90000"/>
              </a:lnSpc>
            </a:pPr>
            <a:r>
              <a:rPr lang="en-US" dirty="0"/>
              <a:t>Ignoring dip data</a:t>
            </a:r>
          </a:p>
          <a:p>
            <a:pPr>
              <a:lnSpc>
                <a:spcPct val="90000"/>
              </a:lnSpc>
            </a:pPr>
            <a:r>
              <a:rPr lang="en-US" dirty="0"/>
              <a:t>Topography-induced folding</a:t>
            </a:r>
          </a:p>
          <a:p>
            <a:pPr>
              <a:lnSpc>
                <a:spcPct val="90000"/>
              </a:lnSpc>
            </a:pPr>
            <a:r>
              <a:rPr lang="en-US" dirty="0"/>
              <a:t>Blank spaces underground</a:t>
            </a:r>
          </a:p>
          <a:p>
            <a:pPr>
              <a:lnSpc>
                <a:spcPct val="90000"/>
              </a:lnSpc>
            </a:pPr>
            <a:r>
              <a:rPr lang="en-US" dirty="0"/>
              <a:t>Incorrect stratigraphic sequence</a:t>
            </a:r>
          </a:p>
          <a:p>
            <a:pPr>
              <a:lnSpc>
                <a:spcPct val="90000"/>
              </a:lnSpc>
            </a:pPr>
            <a:r>
              <a:rPr lang="en-US" dirty="0"/>
              <a:t>Mismatch between intersecting section </a:t>
            </a:r>
            <a:r>
              <a:rPr lang="en-US" dirty="0" smtClean="0"/>
              <a:t>lines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Appendix 3 page 89 for more Essentials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5035648" presetClass="entr" presetSubtype="660637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5035648" presetClass="entr" presetSubtype="660637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5035648" presetClass="entr" presetSubtype="660637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5035648" presetClass="entr" presetSubtype="660637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5035648" presetClass="entr" presetSubtype="660637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5035648" presetClass="entr" presetSubtype="660637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5035648" presetClass="entr" presetSubtype="660637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4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kumimoji="0" lang="en-US"/>
              <a:t>Constructing a Topographic Profile</a:t>
            </a:r>
            <a:endParaRPr kumimoji="0" lang="en-US" sz="320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2057400"/>
            <a:ext cx="6324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87613"/>
            <a:ext cx="8683625" cy="1879600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Good Cross Sections will “Balance”</a:t>
            </a:r>
          </a:p>
        </p:txBody>
      </p:sp>
    </p:spTree>
    <p:extLst>
      <p:ext uri="{BB962C8B-B14F-4D97-AF65-F5344CB8AC3E}">
        <p14:creationId xmlns:p14="http://schemas.microsoft.com/office/powerpoint/2010/main" val="20052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 to check out:</a:t>
            </a:r>
          </a:p>
          <a:p>
            <a:pPr lvl="1"/>
            <a:r>
              <a:rPr lang="en-US" dirty="0">
                <a:hlinkClick r:id="rId2"/>
              </a:rPr>
              <a:t>http://www.geos.ed.ac.uk/homes/mattal/</a:t>
            </a:r>
            <a:r>
              <a:rPr lang="en-US" dirty="0" smtClean="0">
                <a:hlinkClick r:id="rId2"/>
              </a:rPr>
              <a:t>Maps.pdf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http://www.uwgb.edu/dutchs/structge/</a:t>
            </a:r>
            <a:r>
              <a:rPr lang="en-US" dirty="0" smtClean="0">
                <a:hlinkClick r:id="rId3"/>
              </a:rPr>
              <a:t>SL49SimpXSec.HTM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http://resources.arcgis.com/gallery/file/geoprocessing/details?entryID=C83CC388-1422-2418-7F10-</a:t>
            </a:r>
            <a:r>
              <a:rPr lang="en-US" dirty="0" smtClean="0">
                <a:hlinkClick r:id="rId4"/>
              </a:rPr>
              <a:t>B4D3DF5F1EE6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http://serc.carleton.edu/woburn/student-modules/geo_setting/</a:t>
            </a:r>
            <a:r>
              <a:rPr lang="en-US" dirty="0" smtClean="0">
                <a:hlinkClick r:id="rId5"/>
              </a:rPr>
              <a:t>crosssection.html</a:t>
            </a:r>
            <a:endParaRPr lang="en-US" dirty="0" smtClean="0"/>
          </a:p>
          <a:p>
            <a:pPr lvl="1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673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r>
              <a:rPr kumimoji="0" lang="en-US" sz="2800"/>
              <a:t>Step 1:  Mark the intersection of each topographic contour line with the section line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1628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kumimoji="0" lang="en-US" sz="2800"/>
              <a:t>Step 2:  Graph the elevation of each point in its appropriate position</a:t>
            </a:r>
            <a:endParaRPr kumimoji="0" lang="en-US" sz="2800">
              <a:solidFill>
                <a:schemeClr val="tx1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0"/>
            <a:ext cx="70104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kumimoji="0" lang="en-US" sz="2800"/>
              <a:t>Step 3:  Connect the Dots</a:t>
            </a:r>
            <a:endParaRPr kumimoji="0" lang="en-US" sz="2800">
              <a:solidFill>
                <a:schemeClr val="tx1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71628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3200400" y="4724400"/>
            <a:ext cx="4038600" cy="1250950"/>
            <a:chOff x="2016" y="2976"/>
            <a:chExt cx="2544" cy="788"/>
          </a:xfrm>
        </p:grpSpPr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016" y="3360"/>
              <a:ext cx="24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charset="0"/>
                </a:rPr>
                <a:t>Use logical, whole number increments for the vertical scale.</a:t>
              </a:r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 flipV="1">
              <a:off x="4032" y="2976"/>
              <a:ext cx="528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kumimoji="0" lang="en-US" sz="3200"/>
              <a:t>Transferring Contacts from the Map to the Topographic Profile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-32" charset="2"/>
              <a:buNone/>
            </a:pPr>
            <a:r>
              <a:rPr kumimoji="0" lang="en-US" sz="2800" dirty="0"/>
              <a:t>Step 1:  Mark the intersection of each contact, fault or unconformity with the section line</a:t>
            </a:r>
          </a:p>
          <a:p>
            <a:pPr>
              <a:buFont typeface="Monotype Sorts" pitchFamily="-32" charset="2"/>
              <a:buNone/>
            </a:pPr>
            <a:endParaRPr kumimoji="0" lang="en-US" sz="2800" dirty="0"/>
          </a:p>
        </p:txBody>
      </p:sp>
    </p:spTree>
    <p:extLst>
      <p:ext uri="{BB962C8B-B14F-4D97-AF65-F5344CB8AC3E}">
        <p14:creationId xmlns:p14="http://schemas.microsoft.com/office/powerpoint/2010/main" val="184938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0"/>
            <a:ext cx="796823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6411713"/>
            <a:ext cx="632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>
                <a:solidFill>
                  <a:srgbClr val="000000"/>
                </a:solidFill>
                <a:hlinkClick r:id="rId3"/>
              </a:rPr>
              <a:t>http://www.geos.ed.ac.uk/homes/mattal/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Maps.pdf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7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kumimoji="0" lang="en-US" sz="3200"/>
              <a:t>Transferring Contacts from the Map to the Topographic Profile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-32" charset="2"/>
              <a:buNone/>
            </a:pPr>
            <a:r>
              <a:rPr kumimoji="0" lang="en-US" sz="2800" dirty="0"/>
              <a:t>Step 1:  Mark the intersection of each contact, fault or unconformity with the section line</a:t>
            </a:r>
          </a:p>
          <a:p>
            <a:pPr>
              <a:buFont typeface="Monotype Sorts" pitchFamily="-32" charset="2"/>
              <a:buNone/>
            </a:pPr>
            <a:endParaRPr kumimoji="0" lang="en-US" sz="2800" dirty="0"/>
          </a:p>
          <a:p>
            <a:pPr>
              <a:buNone/>
            </a:pPr>
            <a:r>
              <a:rPr kumimoji="0" lang="en-US" sz="2800" dirty="0"/>
              <a:t>Step 2:  Transfer </a:t>
            </a:r>
            <a:r>
              <a:rPr kumimoji="0" lang="en-US" sz="2800" dirty="0" smtClean="0"/>
              <a:t>the </a:t>
            </a:r>
            <a:r>
              <a:rPr kumimoji="0" lang="en-US" sz="2800" dirty="0"/>
              <a:t>location of each contact, fault or unconformity marked on the section </a:t>
            </a:r>
            <a:r>
              <a:rPr kumimoji="0" lang="en-US" sz="2800" dirty="0"/>
              <a:t>line to the topographic </a:t>
            </a:r>
            <a:r>
              <a:rPr kumimoji="0" lang="en-US" sz="2800" dirty="0" smtClean="0"/>
              <a:t>profile</a:t>
            </a:r>
            <a:endParaRPr kumimoji="0"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theme/theme1.xml><?xml version="1.0" encoding="utf-8"?>
<a:theme xmlns:a="http://schemas.openxmlformats.org/drawingml/2006/main" name="GEOL335 lectures">
  <a:themeElements>
    <a:clrScheme name="GEOL335 lectures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GEOL335 lectu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GEOL335 lectures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L335 lectures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L335 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418</TotalTime>
  <Words>1032</Words>
  <Application>Microsoft Macintosh PowerPoint</Application>
  <PresentationFormat>On-screen Show (4:3)</PresentationFormat>
  <Paragraphs>127</Paragraphs>
  <Slides>31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GEOL335 lectures</vt:lpstr>
      <vt:lpstr>Constructing a Geological Cross Section</vt:lpstr>
      <vt:lpstr>Selecting a Section Line</vt:lpstr>
      <vt:lpstr>Constructing a Topographic Profile</vt:lpstr>
      <vt:lpstr>Step 1:  Mark the intersection of each topographic contour line with the section line</vt:lpstr>
      <vt:lpstr>Step 2:  Graph the elevation of each point in its appropriate position</vt:lpstr>
      <vt:lpstr>Step 3:  Connect the Dots</vt:lpstr>
      <vt:lpstr>Transferring Contacts from the Map to the Topographic Profile</vt:lpstr>
      <vt:lpstr>PowerPoint Presentation</vt:lpstr>
      <vt:lpstr>Transferring Contacts from the Map to the Topographic Profile</vt:lpstr>
      <vt:lpstr>PowerPoint Presentation</vt:lpstr>
      <vt:lpstr>Projecting Dip Data into the Cross Section Line</vt:lpstr>
      <vt:lpstr>Projecting Dip Data into the Cross Section Line</vt:lpstr>
      <vt:lpstr>Projecting Dip Data into the Cross Section Line</vt:lpstr>
      <vt:lpstr>Calculate Apparent Dips</vt:lpstr>
      <vt:lpstr>Plot Apparent Dips on the Topographic Profile</vt:lpstr>
      <vt:lpstr>Construct the Subsurface Interpretation</vt:lpstr>
      <vt:lpstr>PowerPoint Presentation</vt:lpstr>
      <vt:lpstr>Principles of Cross Section Construction</vt:lpstr>
      <vt:lpstr>Interpretation Changes are Forced by Line Length Balance</vt:lpstr>
      <vt:lpstr>Principles of Cross Section Construction</vt:lpstr>
      <vt:lpstr>Evolution of Structural Interpretations</vt:lpstr>
      <vt:lpstr>East Grass Creek Seismic Profile</vt:lpstr>
      <vt:lpstr>East Grass Creek Cross Section</vt:lpstr>
      <vt:lpstr>Hamilton Dome Cross Section</vt:lpstr>
      <vt:lpstr>Rangely Anticline Cross Section</vt:lpstr>
      <vt:lpstr>Willow Creek Cross Section</vt:lpstr>
      <vt:lpstr>Modern Models of Basement-Involved Fault-Related Folds</vt:lpstr>
      <vt:lpstr>Common Cross Section Errors</vt:lpstr>
      <vt:lpstr>PowerPoint Presentation</vt:lpstr>
      <vt:lpstr>Good Cross Sections will “Balance”</vt:lpstr>
      <vt:lpstr>PowerPoint Presentation</vt:lpstr>
    </vt:vector>
  </TitlesOfParts>
  <Company>Mark Fischer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Constructing a Geological Cross Section</dc:title>
  <cp:lastModifiedBy>Lisa Tranel</cp:lastModifiedBy>
  <cp:revision>32</cp:revision>
  <dcterms:modified xsi:type="dcterms:W3CDTF">2013-05-23T01:30:14Z</dcterms:modified>
</cp:coreProperties>
</file>