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589" r:id="rId2"/>
    <p:sldId id="638" r:id="rId3"/>
    <p:sldId id="639" r:id="rId4"/>
    <p:sldId id="620" r:id="rId5"/>
    <p:sldId id="592" r:id="rId6"/>
    <p:sldId id="624" r:id="rId7"/>
    <p:sldId id="642" r:id="rId8"/>
    <p:sldId id="640" r:id="rId9"/>
    <p:sldId id="632" r:id="rId10"/>
    <p:sldId id="621" r:id="rId11"/>
    <p:sldId id="622" r:id="rId12"/>
    <p:sldId id="623" r:id="rId13"/>
    <p:sldId id="607" r:id="rId14"/>
    <p:sldId id="608" r:id="rId15"/>
    <p:sldId id="594" r:id="rId16"/>
    <p:sldId id="604" r:id="rId17"/>
    <p:sldId id="609" r:id="rId18"/>
    <p:sldId id="616" r:id="rId19"/>
    <p:sldId id="625" r:id="rId20"/>
    <p:sldId id="597" r:id="rId21"/>
    <p:sldId id="610" r:id="rId22"/>
    <p:sldId id="629" r:id="rId23"/>
    <p:sldId id="599" r:id="rId24"/>
    <p:sldId id="626" r:id="rId25"/>
    <p:sldId id="634" r:id="rId26"/>
    <p:sldId id="627" r:id="rId27"/>
    <p:sldId id="633" r:id="rId28"/>
    <p:sldId id="611" r:id="rId29"/>
    <p:sldId id="617" r:id="rId30"/>
    <p:sldId id="605" r:id="rId31"/>
    <p:sldId id="630" r:id="rId32"/>
    <p:sldId id="643" r:id="rId33"/>
    <p:sldId id="631" r:id="rId34"/>
    <p:sldId id="618" r:id="rId35"/>
  </p:sldIdLst>
  <p:sldSz cx="10287000" cy="6858000" type="35mm"/>
  <p:notesSz cx="9144000" cy="6858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4400" u="sng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4400" u="sng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4400" u="sng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4400" u="sng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4400" u="sng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4400" u="sng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4400" u="sng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4400" u="sng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4400" u="sng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26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2291" autoAdjust="0"/>
    <p:restoredTop sz="90929"/>
  </p:normalViewPr>
  <p:slideViewPr>
    <p:cSldViewPr>
      <p:cViewPr varScale="1">
        <p:scale>
          <a:sx n="82" d="100"/>
          <a:sy n="82" d="100"/>
        </p:scale>
        <p:origin x="854" y="48"/>
      </p:cViewPr>
      <p:guideLst>
        <p:guide orient="horz" pos="2160"/>
        <p:guide pos="326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3" d="100"/>
        <a:sy n="33" d="100"/>
      </p:scale>
      <p:origin x="0" y="0"/>
    </p:cViewPr>
  </p:notesTextViewPr>
  <p:sorterViewPr>
    <p:cViewPr>
      <p:scale>
        <a:sx n="64" d="100"/>
        <a:sy n="64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>
              <a:defRPr sz="1000" i="1" u="none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181600" y="0"/>
            <a:ext cx="3962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r">
              <a:defRPr sz="1000" i="1" u="none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77000"/>
            <a:ext cx="396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>
              <a:defRPr sz="1000" i="1" u="none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181600" y="6477000"/>
            <a:ext cx="396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r">
              <a:defRPr sz="1000" i="1" u="none" smtClean="0"/>
            </a:lvl1pPr>
          </a:lstStyle>
          <a:p>
            <a:pPr>
              <a:defRPr/>
            </a:pPr>
            <a:fld id="{D8A94413-7E58-4CF0-84ED-48415C90E3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8651875" y="6484938"/>
            <a:ext cx="4016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>
            <a:spAutoFit/>
          </a:bodyPr>
          <a:lstStyle/>
          <a:p>
            <a:pPr algn="r">
              <a:defRPr/>
            </a:pPr>
            <a:fld id="{34BA30CA-8B36-40EE-BFF3-D12940E2AF32}" type="slidenum">
              <a:rPr lang="en-US" sz="1400" u="none"/>
              <a:pPr algn="r">
                <a:defRPr/>
              </a:pPr>
              <a:t>‹#›</a:t>
            </a:fld>
            <a:endParaRPr lang="en-US" sz="1400" u="non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>
              <a:defRPr sz="1000" i="1" u="none" smtClean="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181600" y="0"/>
            <a:ext cx="3962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r">
              <a:defRPr sz="1000" i="1" u="none" smtClean="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77000"/>
            <a:ext cx="396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>
              <a:defRPr sz="1000" i="1" u="none" smtClean="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81600" y="6477000"/>
            <a:ext cx="396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r">
              <a:defRPr sz="1000" i="1" u="none" smtClean="0">
                <a:latin typeface="Times New Roman" charset="0"/>
              </a:defRPr>
            </a:lvl1pPr>
          </a:lstStyle>
          <a:p>
            <a:pPr>
              <a:defRPr/>
            </a:pPr>
            <a:fld id="{D8756E1A-3460-44FD-BF50-04C2F0363B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19200" y="3257550"/>
            <a:ext cx="67056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notes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391" name="Rectangle 7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644775" y="515938"/>
            <a:ext cx="3854450" cy="25685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8651875" y="6484938"/>
            <a:ext cx="4016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>
            <a:spAutoFit/>
          </a:bodyPr>
          <a:lstStyle/>
          <a:p>
            <a:pPr algn="r">
              <a:defRPr/>
            </a:pPr>
            <a:fld id="{C7AFAB1F-41CC-4CEA-96AC-5F29EFDCAD18}" type="slidenum">
              <a:rPr lang="en-US" sz="1400" u="none"/>
              <a:pPr algn="r">
                <a:defRPr/>
              </a:pPr>
              <a:t>‹#›</a:t>
            </a:fld>
            <a:endParaRPr lang="en-US" sz="1400" u="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87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158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C28E19-600A-4195-B137-08EB112B506B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97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159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D6D570-4A9F-42F8-9DD1-532EEC0C31A1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07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160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3A99E9-9735-48E8-BD54-0395AA50C060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A44328-3029-4F87-9C18-88539D3347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E2D2C6-E0CE-491D-9E50-95ED4AA554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6EE72A-B3B5-4F3C-8ACE-BC62AD91B3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2573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08413A-2A14-41DC-A21E-AD8E19946E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5674D5-3FAF-4824-80CE-5D09768BBB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F9E198-A428-4FE3-9A05-D6FED73327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9A6F7E-517A-4E17-ABC3-19D97C5FEA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7BBDAE-A7A6-4E5E-BA4F-EBB29B9612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3E387D-030F-4067-8759-CE24E5DA8F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12BAD9-7E37-4875-BC00-D4180291DC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6242D4-66B6-42F1-BFC7-AFF41CADF6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920999-5074-4B46-8F38-2E81FBF80D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80000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 u="none" smtClean="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 u="none" smtClean="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533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 u="none" smtClean="0">
                <a:latin typeface="Times New Roman" charset="0"/>
              </a:defRPr>
            </a:lvl1pPr>
          </a:lstStyle>
          <a:p>
            <a:pPr>
              <a:defRPr/>
            </a:pPr>
            <a:fld id="{FDB8F024-8FB0-4F23-B16D-3C3C006DD4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2573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573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Monotype Sorts" pitchFamily="-128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Char char="–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Char char="–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Char char="–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Char char="–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Char char="–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10100" y="762000"/>
            <a:ext cx="5132479" cy="5682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0" y="0"/>
            <a:ext cx="4229100" cy="59436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Paleozoic </a:t>
            </a:r>
            <a:r>
              <a:rPr kumimoji="1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Stratigraphy</a:t>
            </a:r>
            <a:r>
              <a:rPr kumimoji="1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Big Horn and Powder River Basins, Wyoming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3" cstate="print"/>
          <a:srcRect b="5556"/>
          <a:stretch>
            <a:fillRect/>
          </a:stretch>
        </p:blipFill>
        <p:spPr bwMode="auto">
          <a:xfrm>
            <a:off x="1028700" y="570386"/>
            <a:ext cx="8020050" cy="6287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0" y="0"/>
            <a:ext cx="10287000" cy="107721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Arial" charset="0"/>
                <a:cs typeface="Arial" charset="0"/>
              </a:rPr>
              <a:t>Early Ordovician: Peak extent of Sau</a:t>
            </a:r>
            <a:r>
              <a:rPr lang="en-US" sz="3200" dirty="0">
                <a:cs typeface="Arial" charset="0"/>
              </a:rPr>
              <a:t>k </a:t>
            </a:r>
            <a:r>
              <a:rPr lang="en-US" sz="3200" dirty="0" err="1">
                <a:cs typeface="Arial" charset="0"/>
              </a:rPr>
              <a:t>Cratonic</a:t>
            </a:r>
            <a:r>
              <a:rPr lang="en-US" sz="3200" dirty="0">
                <a:cs typeface="Arial" charset="0"/>
              </a:rPr>
              <a:t> seaways p</a:t>
            </a:r>
            <a:r>
              <a:rPr lang="en-US" sz="3200" dirty="0">
                <a:latin typeface="Arial" charset="0"/>
                <a:cs typeface="Arial" charset="0"/>
              </a:rPr>
              <a:t>rior to terminal Sauk Sequence Regression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9700" y="0"/>
            <a:ext cx="7696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1" name="TextBox 2"/>
          <p:cNvSpPr txBox="1">
            <a:spLocks noChangeArrowheads="1"/>
          </p:cNvSpPr>
          <p:nvPr/>
        </p:nvSpPr>
        <p:spPr bwMode="auto">
          <a:xfrm>
            <a:off x="0" y="5791201"/>
            <a:ext cx="10287000" cy="120032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charset="0"/>
                <a:cs typeface="Arial" charset="0"/>
              </a:rPr>
              <a:t>Middle Ordovician-</a:t>
            </a:r>
            <a:r>
              <a:rPr lang="en-US" sz="2400" dirty="0" err="1">
                <a:latin typeface="Arial" charset="0"/>
                <a:cs typeface="Arial" charset="0"/>
              </a:rPr>
              <a:t>Tippicanoe</a:t>
            </a:r>
            <a:r>
              <a:rPr lang="en-US" sz="2400" dirty="0">
                <a:latin typeface="Arial" charset="0"/>
                <a:cs typeface="Arial" charset="0"/>
              </a:rPr>
              <a:t> I Sequence sea </a:t>
            </a:r>
            <a:r>
              <a:rPr lang="en-US" sz="2400" dirty="0">
                <a:cs typeface="Arial" charset="0"/>
              </a:rPr>
              <a:t>l</a:t>
            </a:r>
            <a:r>
              <a:rPr lang="en-US" sz="2400" dirty="0">
                <a:latin typeface="Arial" charset="0"/>
                <a:cs typeface="Arial" charset="0"/>
              </a:rPr>
              <a:t>evel </a:t>
            </a:r>
            <a:r>
              <a:rPr lang="en-US" sz="2400" dirty="0">
                <a:cs typeface="Arial" charset="0"/>
              </a:rPr>
              <a:t>r</a:t>
            </a:r>
            <a:r>
              <a:rPr lang="en-US" sz="2400" dirty="0">
                <a:latin typeface="Arial" charset="0"/>
                <a:cs typeface="Arial" charset="0"/>
              </a:rPr>
              <a:t>ises initiate </a:t>
            </a:r>
            <a:r>
              <a:rPr lang="en-US" sz="2400" dirty="0" err="1">
                <a:latin typeface="Arial" charset="0"/>
                <a:cs typeface="Arial" charset="0"/>
              </a:rPr>
              <a:t>cratonic</a:t>
            </a:r>
            <a:r>
              <a:rPr lang="en-US" sz="2400" dirty="0">
                <a:latin typeface="Arial" charset="0"/>
                <a:cs typeface="Arial" charset="0"/>
              </a:rPr>
              <a:t> </a:t>
            </a:r>
            <a:r>
              <a:rPr lang="en-US" sz="2400" dirty="0">
                <a:cs typeface="Arial" charset="0"/>
              </a:rPr>
              <a:t>&amp; passive margin carbonate platform deposition-Bighorn </a:t>
            </a:r>
            <a:r>
              <a:rPr lang="en-US" sz="2400" dirty="0">
                <a:latin typeface="Arial" charset="0"/>
                <a:cs typeface="Arial" charset="0"/>
              </a:rPr>
              <a:t>Deposition throughout Wyoming</a:t>
            </a:r>
          </a:p>
        </p:txBody>
      </p:sp>
      <p:sp>
        <p:nvSpPr>
          <p:cNvPr id="2" name="Smiley Face 1">
            <a:extLst>
              <a:ext uri="{FF2B5EF4-FFF2-40B4-BE49-F238E27FC236}">
                <a16:creationId xmlns:a16="http://schemas.microsoft.com/office/drawing/2014/main" id="{F063222E-1FD4-4546-8690-BF1A39EF499B}"/>
              </a:ext>
            </a:extLst>
          </p:cNvPr>
          <p:cNvSpPr/>
          <p:nvPr/>
        </p:nvSpPr>
        <p:spPr bwMode="auto">
          <a:xfrm>
            <a:off x="4152900" y="4114800"/>
            <a:ext cx="381000" cy="381000"/>
          </a:xfrm>
          <a:prstGeom prst="smileyFac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0" i="0" u="sng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4900" y="0"/>
            <a:ext cx="77152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5" name="TextBox 2"/>
          <p:cNvSpPr txBox="1">
            <a:spLocks noChangeArrowheads="1"/>
          </p:cNvSpPr>
          <p:nvPr/>
        </p:nvSpPr>
        <p:spPr bwMode="auto">
          <a:xfrm>
            <a:off x="0" y="5780782"/>
            <a:ext cx="10287000" cy="107721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Arial" charset="0"/>
                <a:cs typeface="Arial" charset="0"/>
              </a:rPr>
              <a:t>Late Ordovician-Sea Level at Phanerozoic Peak flooding prior to </a:t>
            </a:r>
            <a:r>
              <a:rPr lang="en-US" sz="3200" dirty="0" err="1">
                <a:latin typeface="Arial" charset="0"/>
                <a:cs typeface="Arial" charset="0"/>
              </a:rPr>
              <a:t>Hirnantian</a:t>
            </a:r>
            <a:r>
              <a:rPr lang="en-US" sz="3200" dirty="0">
                <a:latin typeface="Arial" charset="0"/>
                <a:cs typeface="Arial" charset="0"/>
              </a:rPr>
              <a:t> Glaciation</a:t>
            </a:r>
          </a:p>
        </p:txBody>
      </p:sp>
      <p:pic>
        <p:nvPicPr>
          <p:cNvPr id="5" name="Graphic 4" descr="Hang Loose Hand Gesture with solid fill">
            <a:extLst>
              <a:ext uri="{FF2B5EF4-FFF2-40B4-BE49-F238E27FC236}">
                <a16:creationId xmlns:a16="http://schemas.microsoft.com/office/drawing/2014/main" id="{93EDCCA4-ADCA-4BB3-BD9E-DF0B6ED958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48100" y="3962400"/>
            <a:ext cx="381000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 cstate="print"/>
          <a:srcRect t="3599"/>
          <a:stretch>
            <a:fillRect/>
          </a:stretch>
        </p:blipFill>
        <p:spPr bwMode="auto">
          <a:xfrm>
            <a:off x="0" y="0"/>
            <a:ext cx="4729654" cy="6858000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/>
        </p:spPr>
      </p:pic>
      <p:pic>
        <p:nvPicPr>
          <p:cNvPr id="4" name="Picture 3" descr="Late Ordo-namO450.jpg"/>
          <p:cNvPicPr>
            <a:picLocks noChangeAspect="1"/>
          </p:cNvPicPr>
          <p:nvPr/>
        </p:nvPicPr>
        <p:blipFill>
          <a:blip r:embed="rId3" cstate="print"/>
          <a:srcRect l="19947" b="12222"/>
          <a:stretch>
            <a:fillRect/>
          </a:stretch>
        </p:blipFill>
        <p:spPr>
          <a:xfrm>
            <a:off x="4603711" y="838200"/>
            <a:ext cx="5683289" cy="6019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33900" y="0"/>
            <a:ext cx="5753100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Mid-Late Ordovician-</a:t>
            </a:r>
            <a:r>
              <a:rPr lang="en-US" sz="2400" dirty="0" err="1"/>
              <a:t>Tippicanoe</a:t>
            </a:r>
            <a:r>
              <a:rPr lang="en-US" sz="2400" dirty="0"/>
              <a:t> I Sea Level Rises flooded the craton from Cordilleran Continental Margin-Bighorn Accumulates in </a:t>
            </a:r>
            <a:r>
              <a:rPr lang="en-US" sz="2400" dirty="0" err="1"/>
              <a:t>cratonic</a:t>
            </a:r>
            <a:r>
              <a:rPr lang="en-US" sz="2400" dirty="0"/>
              <a:t> carbonate platform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5753100" y="4919009"/>
            <a:ext cx="228600" cy="262591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0" i="0" u="sng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 cstate="print"/>
          <a:srcRect t="3297"/>
          <a:stretch>
            <a:fillRect/>
          </a:stretch>
        </p:blipFill>
        <p:spPr bwMode="auto">
          <a:xfrm>
            <a:off x="0" y="0"/>
            <a:ext cx="4714874" cy="6858000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4762500" y="117693"/>
            <a:ext cx="55245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Post-</a:t>
            </a:r>
            <a:r>
              <a:rPr lang="en-US" sz="3600" dirty="0" err="1"/>
              <a:t>Hirnantian</a:t>
            </a:r>
            <a:r>
              <a:rPr lang="en-US" sz="3600" dirty="0"/>
              <a:t> Sea Level Rise of </a:t>
            </a:r>
            <a:r>
              <a:rPr lang="en-US" sz="3600" dirty="0" err="1"/>
              <a:t>Tippicanoe</a:t>
            </a:r>
            <a:r>
              <a:rPr lang="en-US" sz="3600" dirty="0"/>
              <a:t> II Sequence re-established extensive interior seaways in the Early Silurian</a:t>
            </a:r>
          </a:p>
          <a:p>
            <a:endParaRPr lang="en-US" sz="3600" dirty="0"/>
          </a:p>
          <a:p>
            <a:r>
              <a:rPr lang="en-US" sz="3600" dirty="0"/>
              <a:t>Silurian platform carbonates were present but extensively eroded in Colorado, Wyoming, Montana &amp; Alberta-B.C.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85900" y="5334000"/>
            <a:ext cx="762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 descr="19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04900" y="-28575"/>
            <a:ext cx="9182100" cy="6886575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2549" y="1143000"/>
            <a:ext cx="7734300" cy="64770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 descr="C:\Users\jeday\Desktop\field camp photos\2011c\IMG_56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" y="152400"/>
            <a:ext cx="4419600" cy="3314700"/>
          </a:xfrm>
          <a:prstGeom prst="rect">
            <a:avLst/>
          </a:prstGeom>
          <a:noFill/>
        </p:spPr>
      </p:pic>
      <p:pic>
        <p:nvPicPr>
          <p:cNvPr id="14338" name="Picture 2" descr="C:\Users\jeday\Desktop\field camp photos\2011c\IMG_56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52900" y="2343150"/>
            <a:ext cx="6019800" cy="451485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762500" y="304800"/>
            <a:ext cx="5334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Roadcut</a:t>
            </a:r>
            <a:r>
              <a:rPr lang="en-US" sz="2800" dirty="0"/>
              <a:t> exposures of the Upper Devonian Darby Formation on US Highway 14 just east of Steamboat Point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ate Devo-namD360.jpg"/>
          <p:cNvPicPr>
            <a:picLocks noChangeAspect="1"/>
          </p:cNvPicPr>
          <p:nvPr/>
        </p:nvPicPr>
        <p:blipFill>
          <a:blip r:embed="rId2" cstate="print"/>
          <a:srcRect l="15027"/>
          <a:stretch>
            <a:fillRect/>
          </a:stretch>
        </p:blipFill>
        <p:spPr>
          <a:xfrm>
            <a:off x="5753100" y="2057400"/>
            <a:ext cx="3954690" cy="4495800"/>
          </a:xfrm>
          <a:prstGeom prst="rect">
            <a:avLst/>
          </a:prstGeom>
        </p:spPr>
      </p:pic>
      <p:pic>
        <p:nvPicPr>
          <p:cNvPr id="6" name="Picture 5" descr="Mid-Devonian-garmDnam.jpg"/>
          <p:cNvPicPr>
            <a:picLocks noChangeAspect="1"/>
          </p:cNvPicPr>
          <p:nvPr/>
        </p:nvPicPr>
        <p:blipFill>
          <a:blip r:embed="rId3" cstate="print"/>
          <a:srcRect l="13953"/>
          <a:stretch>
            <a:fillRect/>
          </a:stretch>
        </p:blipFill>
        <p:spPr>
          <a:xfrm>
            <a:off x="342900" y="1447800"/>
            <a:ext cx="4547647" cy="5105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2900" y="169737"/>
            <a:ext cx="51435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Sea Level Rises begin in Middle Devonian, Wyoming</a:t>
            </a:r>
            <a:r>
              <a:rPr lang="en-US" sz="2400" dirty="0"/>
              <a:t> </a:t>
            </a:r>
            <a:r>
              <a:rPr lang="en-US" sz="2000" dirty="0"/>
              <a:t>emergent at that time-no rocks this age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62600" y="174992"/>
            <a:ext cx="4724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Peak Sea Level high in the Late Devonian-</a:t>
            </a:r>
            <a:r>
              <a:rPr lang="en-US" sz="2000" dirty="0" err="1"/>
              <a:t>cratonic</a:t>
            </a:r>
            <a:r>
              <a:rPr lang="en-US" sz="2000" dirty="0"/>
              <a:t> seaway covers Wyoming.  Antler and Klamath Arcs collide with Cordilleran Margin initiating Antler Orogeny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62700" y="4191000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Darby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10287000" cy="6337871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457201"/>
            <a:ext cx="9220200" cy="6400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9539719-1BD7-42ED-B5D7-63F2FB27F887}"/>
              </a:ext>
            </a:extLst>
          </p:cNvPr>
          <p:cNvSpPr/>
          <p:nvPr/>
        </p:nvSpPr>
        <p:spPr bwMode="auto">
          <a:xfrm>
            <a:off x="800100" y="2209800"/>
            <a:ext cx="8915400" cy="609600"/>
          </a:xfrm>
          <a:prstGeom prst="rect">
            <a:avLst/>
          </a:prstGeom>
          <a:solidFill>
            <a:schemeClr val="accent1">
              <a:alpha val="4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0" i="0" u="sng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540mo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800100"/>
            <a:ext cx="8077200" cy="605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Text Box 5"/>
          <p:cNvSpPr txBox="1">
            <a:spLocks noChangeArrowheads="1"/>
          </p:cNvSpPr>
          <p:nvPr/>
        </p:nvSpPr>
        <p:spPr bwMode="auto">
          <a:xfrm>
            <a:off x="2781300" y="4800600"/>
            <a:ext cx="1143000" cy="338554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 err="1">
                <a:solidFill>
                  <a:srgbClr val="000000"/>
                </a:solidFill>
                <a:cs typeface="Arial" charset="0"/>
              </a:rPr>
              <a:t>Laurentia</a:t>
            </a:r>
            <a:endParaRPr lang="en-US" sz="16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4610100" y="4622733"/>
            <a:ext cx="914400" cy="338554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>
                <a:solidFill>
                  <a:srgbClr val="000000"/>
                </a:solidFill>
                <a:cs typeface="Arial" charset="0"/>
              </a:rPr>
              <a:t>Siberia</a:t>
            </a:r>
          </a:p>
        </p:txBody>
      </p:sp>
      <p:sp>
        <p:nvSpPr>
          <p:cNvPr id="27654" name="Text Box 5"/>
          <p:cNvSpPr txBox="1">
            <a:spLocks noChangeArrowheads="1"/>
          </p:cNvSpPr>
          <p:nvPr/>
        </p:nvSpPr>
        <p:spPr bwMode="auto">
          <a:xfrm>
            <a:off x="4610100" y="5791200"/>
            <a:ext cx="838200" cy="338554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 err="1">
                <a:solidFill>
                  <a:srgbClr val="000000"/>
                </a:solidFill>
                <a:cs typeface="Arial" charset="0"/>
              </a:rPr>
              <a:t>Baltica</a:t>
            </a:r>
            <a:endParaRPr lang="en-US" sz="16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55" name="Text Box 5"/>
          <p:cNvSpPr txBox="1">
            <a:spLocks noChangeArrowheads="1"/>
          </p:cNvSpPr>
          <p:nvPr/>
        </p:nvSpPr>
        <p:spPr bwMode="auto">
          <a:xfrm>
            <a:off x="7505700" y="5139263"/>
            <a:ext cx="1524000" cy="70802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 err="1">
                <a:solidFill>
                  <a:srgbClr val="000000"/>
                </a:solidFill>
                <a:cs typeface="Arial" charset="0"/>
              </a:rPr>
              <a:t>Pannotia-Gondwana</a:t>
            </a:r>
            <a:endParaRPr lang="en-US" sz="20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56" name="Text Box 5"/>
          <p:cNvSpPr txBox="1">
            <a:spLocks noChangeArrowheads="1"/>
          </p:cNvSpPr>
          <p:nvPr/>
        </p:nvSpPr>
        <p:spPr bwMode="auto">
          <a:xfrm>
            <a:off x="3924300" y="2057400"/>
            <a:ext cx="2743200" cy="338554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 err="1">
                <a:solidFill>
                  <a:srgbClr val="FFFFFF"/>
                </a:solidFill>
                <a:cs typeface="Arial" charset="0"/>
              </a:rPr>
              <a:t>Panthalassian</a:t>
            </a:r>
            <a:r>
              <a:rPr lang="en-US" sz="1600" b="1" dirty="0">
                <a:solidFill>
                  <a:srgbClr val="FFFFFF"/>
                </a:solidFill>
                <a:cs typeface="Arial" charset="0"/>
              </a:rPr>
              <a:t> ocean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0" y="0"/>
            <a:ext cx="9715500" cy="1600200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/>
          <a:lstStyle/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  <a:buClr>
                <a:srgbClr val="FFFF00"/>
              </a:buClr>
              <a:buSzPct val="75000"/>
              <a:buFont typeface="Monotype Sorts" pitchFamily="-128" charset="2"/>
              <a:buChar char="n"/>
              <a:defRPr/>
            </a:pPr>
            <a:r>
              <a:rPr kumimoji="1" lang="en-US" sz="2000" b="1" u="none" kern="0" dirty="0" err="1">
                <a:cs typeface="Arial" charset="0"/>
              </a:rPr>
              <a:t>Rodinia</a:t>
            </a:r>
            <a:r>
              <a:rPr kumimoji="1" lang="en-US" sz="2000" b="1" u="none" kern="0" dirty="0">
                <a:cs typeface="Arial" charset="0"/>
              </a:rPr>
              <a:t> rifted</a:t>
            </a:r>
            <a:r>
              <a:rPr kumimoji="1" lang="en-US" sz="1800" u="none" kern="0" dirty="0">
                <a:cs typeface="Arial" charset="0"/>
              </a:rPr>
              <a:t> </a:t>
            </a:r>
            <a:r>
              <a:rPr kumimoji="1" lang="en-US" sz="2000" u="none" kern="0" dirty="0">
                <a:cs typeface="Arial" charset="0"/>
              </a:rPr>
              <a:t>in Late </a:t>
            </a:r>
            <a:r>
              <a:rPr kumimoji="1" lang="en-US" sz="2000" u="none" kern="0" dirty="0" err="1">
                <a:cs typeface="Arial" charset="0"/>
              </a:rPr>
              <a:t>Cryogenian</a:t>
            </a:r>
            <a:r>
              <a:rPr kumimoji="1" lang="en-US" sz="2000" u="none" kern="0" dirty="0">
                <a:cs typeface="Arial" charset="0"/>
              </a:rPr>
              <a:t> to Early </a:t>
            </a:r>
            <a:r>
              <a:rPr kumimoji="1" lang="en-US" sz="2000" u="none" kern="0" dirty="0" err="1">
                <a:cs typeface="Arial" charset="0"/>
              </a:rPr>
              <a:t>Ediacaran</a:t>
            </a:r>
            <a:r>
              <a:rPr kumimoji="1" lang="en-US" sz="2000" u="none" kern="0" dirty="0">
                <a:cs typeface="Arial" charset="0"/>
              </a:rPr>
              <a:t> </a:t>
            </a:r>
            <a:r>
              <a:rPr kumimoji="1" lang="en-US" sz="2000" u="none" kern="0" dirty="0" err="1">
                <a:cs typeface="Arial" charset="0"/>
              </a:rPr>
              <a:t>Neoproterozoic</a:t>
            </a:r>
            <a:r>
              <a:rPr kumimoji="1" lang="en-US" sz="2000" u="none" kern="0" dirty="0">
                <a:cs typeface="Arial" charset="0"/>
              </a:rPr>
              <a:t> creating large Paleozoic continents</a:t>
            </a:r>
          </a:p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  <a:buClr>
                <a:srgbClr val="FFFF00"/>
              </a:buClr>
              <a:buSzPct val="75000"/>
              <a:buFont typeface="Monotype Sorts" pitchFamily="-128" charset="2"/>
              <a:buChar char="n"/>
              <a:defRPr/>
            </a:pPr>
            <a:r>
              <a:rPr kumimoji="1" lang="en-US" sz="2000" u="none" kern="0" dirty="0">
                <a:cs typeface="Arial" charset="0"/>
              </a:rPr>
              <a:t>All continents had rifted passive margins, and developed broad continental shelves during the Cambrian through the middle Ordovician.</a:t>
            </a:r>
          </a:p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  <a:buClr>
                <a:srgbClr val="FFFF00"/>
              </a:buClr>
              <a:buSzPct val="75000"/>
              <a:buFont typeface="Monotype Sorts" pitchFamily="-128" charset="2"/>
              <a:buChar char="n"/>
              <a:defRPr/>
            </a:pPr>
            <a:r>
              <a:rPr kumimoji="1" lang="en-US" sz="2000" kern="0" dirty="0">
                <a:cs typeface="Arial" charset="0"/>
              </a:rPr>
              <a:t>Growth of new ocean basins contributed to progressively higher sea level and flooding of </a:t>
            </a:r>
            <a:r>
              <a:rPr kumimoji="1" lang="en-US" sz="2000" kern="0" dirty="0" err="1">
                <a:cs typeface="Arial" charset="0"/>
              </a:rPr>
              <a:t>cratons</a:t>
            </a:r>
            <a:r>
              <a:rPr kumimoji="1" lang="en-US" sz="2000" kern="0" dirty="0">
                <a:cs typeface="Arial" charset="0"/>
              </a:rPr>
              <a:t> during the Cambrian</a:t>
            </a:r>
            <a:endParaRPr kumimoji="1" lang="en-US" sz="2000" u="none" kern="0" dirty="0">
              <a:cs typeface="Arial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rgbClr val="FFFF00"/>
              </a:buClr>
              <a:buSzPct val="75000"/>
              <a:defRPr/>
            </a:pPr>
            <a:endParaRPr kumimoji="1" lang="en-US" sz="1800" u="none" kern="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 rot="2570893">
            <a:off x="2540267" y="5534808"/>
            <a:ext cx="132026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sz="2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Iapetus</a:t>
            </a:r>
            <a:endParaRPr lang="en-US" sz="20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24500" y="4995446"/>
            <a:ext cx="205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sz="16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Prototethys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518804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286500" cy="5257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9218" name="Picture 2" descr="http://www.wsgs.uwyo.edu/research/stratigraphy/BighornMts/images/stratimages/D_Madison_Limeston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43100" y="3657600"/>
            <a:ext cx="4123182" cy="3200400"/>
          </a:xfrm>
          <a:prstGeom prst="rect">
            <a:avLst/>
          </a:prstGeom>
          <a:noFill/>
        </p:spPr>
      </p:pic>
      <p:pic>
        <p:nvPicPr>
          <p:cNvPr id="9220" name="Picture 4" descr="[IMG_8205Madison%2520Limestone_PebbleCreek%255B8%255D.jpg]"/>
          <p:cNvPicPr>
            <a:picLocks noChangeAspect="1" noChangeArrowheads="1"/>
          </p:cNvPicPr>
          <p:nvPr/>
        </p:nvPicPr>
        <p:blipFill>
          <a:blip r:embed="rId4" cstate="print"/>
          <a:srcRect r="33125"/>
          <a:stretch>
            <a:fillRect/>
          </a:stretch>
        </p:blipFill>
        <p:spPr bwMode="auto">
          <a:xfrm>
            <a:off x="6066282" y="256518"/>
            <a:ext cx="4076700" cy="34194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 cstate="print"/>
          <a:srcRect t="3516"/>
          <a:stretch>
            <a:fillRect/>
          </a:stretch>
        </p:blipFill>
        <p:spPr bwMode="auto">
          <a:xfrm>
            <a:off x="5561385" y="0"/>
            <a:ext cx="4725615" cy="6858000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/>
        </p:spPr>
      </p:pic>
      <p:pic>
        <p:nvPicPr>
          <p:cNvPr id="9218" name="Picture 2" descr="http://cpgeosystems.com/garm3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8992" y="381000"/>
            <a:ext cx="5223108" cy="621982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286000" y="2667000"/>
            <a:ext cx="160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2060"/>
                </a:solidFill>
              </a:rPr>
              <a:t>Madison Fm./Group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52600" y="434340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002060"/>
                </a:solidFill>
              </a:rPr>
              <a:t>Redwall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03171" y="4223657"/>
            <a:ext cx="160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2060"/>
                </a:solidFill>
              </a:rPr>
              <a:t>Lake Valley Group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5372100" cy="107721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Tournaisian-Visean</a:t>
            </a:r>
            <a:r>
              <a:rPr lang="en-US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 Early Mississippian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66900" y="358140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2060"/>
                </a:solidFill>
              </a:rPr>
              <a:t>Joanna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://cires.colorado.edu/blogs/bighorns/files/2009/06/tensleep-canyon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91100" y="144018"/>
            <a:ext cx="5029200" cy="6713982"/>
          </a:xfrm>
          <a:prstGeom prst="rect">
            <a:avLst/>
          </a:prstGeom>
          <a:noFill/>
        </p:spPr>
      </p:pic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57200"/>
            <a:ext cx="4939393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ight Arrow 1"/>
          <p:cNvSpPr/>
          <p:nvPr/>
        </p:nvSpPr>
        <p:spPr bwMode="auto">
          <a:xfrm>
            <a:off x="4762500" y="1447800"/>
            <a:ext cx="1676400" cy="228600"/>
          </a:xfrm>
          <a:prstGeom prst="righ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0" i="0" u="sng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1A3360-CAFA-4CA7-B003-5A54229F8F87}"/>
              </a:ext>
            </a:extLst>
          </p:cNvPr>
          <p:cNvSpPr/>
          <p:nvPr/>
        </p:nvSpPr>
        <p:spPr bwMode="auto">
          <a:xfrm>
            <a:off x="107496" y="1371600"/>
            <a:ext cx="4724400" cy="304800"/>
          </a:xfrm>
          <a:prstGeom prst="rect">
            <a:avLst/>
          </a:prstGeom>
          <a:solidFill>
            <a:schemeClr val="accent1">
              <a:alpha val="4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0" i="0" u="sng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381000"/>
            <a:ext cx="9120188" cy="60785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jeday\Desktop\field camp photos\2011c\IMG_56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" y="2074808"/>
            <a:ext cx="5295900" cy="397192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0"/>
            <a:ext cx="4305300" cy="144655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FFFF00"/>
                </a:solidFill>
              </a:rPr>
              <a:t>Amsden</a:t>
            </a:r>
            <a:r>
              <a:rPr lang="en-US" dirty="0">
                <a:solidFill>
                  <a:srgbClr val="FFFF00"/>
                </a:solidFill>
              </a:rPr>
              <a:t> Fm., Hwy 14</a:t>
            </a:r>
          </a:p>
        </p:txBody>
      </p:sp>
      <p:pic>
        <p:nvPicPr>
          <p:cNvPr id="2050" name="Picture 2" descr="C:\Users\jeday\Desktop\field camp photos\2011c\IMG_56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38700" y="2038022"/>
            <a:ext cx="5105400" cy="4038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05900" cy="6829425"/>
          </a:xfrm>
          <a:prstGeom prst="rect">
            <a:avLst/>
          </a:prstGeom>
        </p:spPr>
      </p:pic>
      <p:pic>
        <p:nvPicPr>
          <p:cNvPr id="4" name="Picture 3" descr="1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4400" y="0"/>
            <a:ext cx="5562600" cy="41719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4305300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Upper </a:t>
            </a:r>
            <a:r>
              <a:rPr lang="en-US" sz="2400" dirty="0" err="1">
                <a:solidFill>
                  <a:srgbClr val="FFFF00"/>
                </a:solidFill>
              </a:rPr>
              <a:t>Amsden</a:t>
            </a:r>
            <a:r>
              <a:rPr lang="en-US" sz="2400" dirty="0">
                <a:solidFill>
                  <a:srgbClr val="FFFF00"/>
                </a:solidFill>
              </a:rPr>
              <a:t> Fm., Hwy 14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://www.wsgs.uwyo.edu/research/stratigraphy/OwlCreekMts/images/stratimages/D_Tensleep_Sandsto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" y="152400"/>
            <a:ext cx="5029200" cy="3748472"/>
          </a:xfrm>
          <a:prstGeom prst="rect">
            <a:avLst/>
          </a:prstGeom>
          <a:noFill/>
        </p:spPr>
      </p:pic>
      <p:pic>
        <p:nvPicPr>
          <p:cNvPr id="48132" name="Picture 4" descr="Sinks Cany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0" y="4047838"/>
            <a:ext cx="4736890" cy="2810162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3886200"/>
            <a:ext cx="2400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Highway 20 </a:t>
            </a:r>
            <a:r>
              <a:rPr lang="en-US" sz="1800" dirty="0" err="1"/>
              <a:t>roadcut</a:t>
            </a:r>
            <a:r>
              <a:rPr lang="en-US" sz="1800" dirty="0"/>
              <a:t>-Wind River Canyon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211669"/>
            <a:ext cx="3162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Sinks Canyon near Lander, Wyoming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48300" y="152400"/>
            <a:ext cx="4305300" cy="76944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Tensleep</a:t>
            </a:r>
            <a:r>
              <a:rPr lang="en-US" dirty="0"/>
              <a:t> Fm., </a:t>
            </a:r>
          </a:p>
        </p:txBody>
      </p:sp>
      <p:pic>
        <p:nvPicPr>
          <p:cNvPr id="3074" name="Picture 2" descr="C:\Users\jeday\Desktop\field camp photos\2011c\IMG_56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00900" y="990600"/>
            <a:ext cx="3086100" cy="4114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50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2" cstate="print"/>
          <a:srcRect l="3252" t="3291" r="5691"/>
          <a:stretch>
            <a:fillRect/>
          </a:stretch>
        </p:blipFill>
        <p:spPr bwMode="auto">
          <a:xfrm>
            <a:off x="0" y="0"/>
            <a:ext cx="4356844" cy="6858000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/>
        </p:spPr>
      </p:pic>
      <p:pic>
        <p:nvPicPr>
          <p:cNvPr id="4" name="Picture 3" descr="Late Penn Paleogeograph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27984" y="0"/>
            <a:ext cx="5759016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57700" y="0"/>
            <a:ext cx="58293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/>
              <a:t>Tensleep</a:t>
            </a:r>
            <a:r>
              <a:rPr lang="en-US" sz="2000" dirty="0"/>
              <a:t> &amp;  </a:t>
            </a:r>
            <a:r>
              <a:rPr lang="en-US" sz="2000" dirty="0" err="1"/>
              <a:t>Amsden</a:t>
            </a:r>
            <a:r>
              <a:rPr lang="en-US" sz="2000" dirty="0"/>
              <a:t> Fms. deposited in restricted basin connected to central interior basins</a:t>
            </a:r>
          </a:p>
        </p:txBody>
      </p:sp>
      <p:sp>
        <p:nvSpPr>
          <p:cNvPr id="6" name="Right Arrow 5"/>
          <p:cNvSpPr/>
          <p:nvPr/>
        </p:nvSpPr>
        <p:spPr bwMode="auto">
          <a:xfrm rot="5400000">
            <a:off x="7962900" y="2057400"/>
            <a:ext cx="685800" cy="457200"/>
          </a:xfrm>
          <a:prstGeom prst="righ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0" i="0" u="sng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2630" y="371928"/>
            <a:ext cx="9081739" cy="6114143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hanerozoic_Sea_Leve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501" y="304800"/>
            <a:ext cx="9077537" cy="6248400"/>
          </a:xfrm>
          <a:prstGeom prst="rect">
            <a:avLst/>
          </a:prstGeom>
        </p:spPr>
      </p:pic>
      <p:sp>
        <p:nvSpPr>
          <p:cNvPr id="3" name="Up Arrow 2"/>
          <p:cNvSpPr/>
          <p:nvPr/>
        </p:nvSpPr>
        <p:spPr bwMode="auto">
          <a:xfrm>
            <a:off x="9334500" y="4572000"/>
            <a:ext cx="381000" cy="838200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2400" u="none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pitchFamily="-128" charset="0"/>
            </a:endParaRPr>
          </a:p>
        </p:txBody>
      </p:sp>
      <p:sp>
        <p:nvSpPr>
          <p:cNvPr id="5" name="Up Arrow 4"/>
          <p:cNvSpPr/>
          <p:nvPr/>
        </p:nvSpPr>
        <p:spPr bwMode="auto">
          <a:xfrm>
            <a:off x="8115300" y="4495800"/>
            <a:ext cx="381000" cy="914400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2400" u="none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pitchFamily="-128" charset="0"/>
            </a:endParaRPr>
          </a:p>
        </p:txBody>
      </p:sp>
      <p:sp>
        <p:nvSpPr>
          <p:cNvPr id="6" name="Up Arrow 5"/>
          <p:cNvSpPr/>
          <p:nvPr/>
        </p:nvSpPr>
        <p:spPr bwMode="auto">
          <a:xfrm>
            <a:off x="7200900" y="4572000"/>
            <a:ext cx="381000" cy="838200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2400" u="none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pitchFamily="-128" charset="0"/>
            </a:endParaRPr>
          </a:p>
        </p:txBody>
      </p:sp>
      <p:sp>
        <p:nvSpPr>
          <p:cNvPr id="7" name="Up Arrow 6"/>
          <p:cNvSpPr/>
          <p:nvPr/>
        </p:nvSpPr>
        <p:spPr bwMode="auto">
          <a:xfrm>
            <a:off x="3390900" y="4572000"/>
            <a:ext cx="381000" cy="838200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2400" u="none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pitchFamily="-128" charset="0"/>
            </a:endParaRPr>
          </a:p>
        </p:txBody>
      </p:sp>
      <p:sp>
        <p:nvSpPr>
          <p:cNvPr id="8" name="Up Arrow 7"/>
          <p:cNvSpPr/>
          <p:nvPr/>
        </p:nvSpPr>
        <p:spPr bwMode="auto">
          <a:xfrm>
            <a:off x="4229100" y="4572000"/>
            <a:ext cx="381000" cy="838200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2400" u="none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pitchFamily="-128" charset="0"/>
            </a:endParaRPr>
          </a:p>
        </p:txBody>
      </p:sp>
      <p:sp>
        <p:nvSpPr>
          <p:cNvPr id="9" name="Up Arrow 8"/>
          <p:cNvSpPr/>
          <p:nvPr/>
        </p:nvSpPr>
        <p:spPr bwMode="auto">
          <a:xfrm>
            <a:off x="5905500" y="4648200"/>
            <a:ext cx="381000" cy="762000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2400" u="none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pitchFamily="-12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7676466" y="4020236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000000"/>
                </a:solidFill>
                <a:latin typeface="+mn-lt"/>
              </a:rPr>
              <a:t>SAUK </a:t>
            </a:r>
            <a:r>
              <a:rPr lang="en-US" sz="1800" b="1" dirty="0" err="1">
                <a:solidFill>
                  <a:srgbClr val="000000"/>
                </a:solidFill>
                <a:latin typeface="+mn-lt"/>
              </a:rPr>
              <a:t>Supersequence</a:t>
            </a:r>
            <a:endParaRPr lang="en-US" sz="1800" b="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1" name="Up Arrow 10"/>
          <p:cNvSpPr/>
          <p:nvPr/>
        </p:nvSpPr>
        <p:spPr bwMode="auto">
          <a:xfrm>
            <a:off x="7874288" y="4762500"/>
            <a:ext cx="152400" cy="533400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2400" u="none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pitchFamily="-12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16200000">
            <a:off x="6984833" y="2565112"/>
            <a:ext cx="190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  <a:latin typeface="+mn-lt"/>
              </a:rPr>
              <a:t>TIPPECANOE</a:t>
            </a:r>
          </a:p>
          <a:p>
            <a:pPr algn="ctr"/>
            <a:r>
              <a:rPr lang="en-US" sz="1600" b="1" dirty="0" err="1">
                <a:solidFill>
                  <a:srgbClr val="000000"/>
                </a:solidFill>
                <a:latin typeface="+mn-lt"/>
              </a:rPr>
              <a:t>Supersequence</a:t>
            </a:r>
            <a:endParaRPr lang="en-US" sz="1600" b="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5930446" y="2946112"/>
            <a:ext cx="1752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  <a:latin typeface="+mn-lt"/>
              </a:rPr>
              <a:t>KASKASKIA</a:t>
            </a:r>
          </a:p>
          <a:p>
            <a:pPr algn="ctr"/>
            <a:r>
              <a:rPr lang="en-US" sz="1600" b="1" dirty="0" err="1">
                <a:solidFill>
                  <a:srgbClr val="000000"/>
                </a:solidFill>
                <a:latin typeface="+mn-lt"/>
              </a:rPr>
              <a:t>Supersequence</a:t>
            </a:r>
            <a:endParaRPr lang="en-US" sz="1600" b="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71726" y="4608755"/>
            <a:ext cx="220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2"/>
                </a:solidFill>
              </a:rPr>
              <a:t>Absaroka</a:t>
            </a:r>
          </a:p>
        </p:txBody>
      </p:sp>
    </p:spTree>
    <p:extLst>
      <p:ext uri="{BB962C8B-B14F-4D97-AF65-F5344CB8AC3E}">
        <p14:creationId xmlns:p14="http://schemas.microsoft.com/office/powerpoint/2010/main" val="26492171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jeday\Desktop\field camp photos\2011c\IMG_56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3" descr="fig8.gif"/>
          <p:cNvPicPr>
            <a:picLocks noChangeAspect="1"/>
          </p:cNvPicPr>
          <p:nvPr/>
        </p:nvPicPr>
        <p:blipFill>
          <a:blip r:embed="rId3" cstate="print"/>
          <a:srcRect l="7037" t="53963" r="65556" b="32592"/>
          <a:stretch>
            <a:fillRect/>
          </a:stretch>
        </p:blipFill>
        <p:spPr>
          <a:xfrm>
            <a:off x="0" y="0"/>
            <a:ext cx="2819400" cy="2514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CE2FA46-115A-4409-8798-546F1FB13D7E}"/>
              </a:ext>
            </a:extLst>
          </p:cNvPr>
          <p:cNvSpPr/>
          <p:nvPr/>
        </p:nvSpPr>
        <p:spPr bwMode="auto">
          <a:xfrm>
            <a:off x="2095500" y="0"/>
            <a:ext cx="723900" cy="914400"/>
          </a:xfrm>
          <a:prstGeom prst="rect">
            <a:avLst/>
          </a:prstGeom>
          <a:solidFill>
            <a:schemeClr val="accent1">
              <a:alpha val="47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0" i="0" u="sng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static.gigapan.org/gigapans0/80391/images/80391-498x1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10004358" cy="2209800"/>
          </a:xfrm>
          <a:prstGeom prst="rect">
            <a:avLst/>
          </a:prstGeom>
          <a:noFill/>
        </p:spPr>
      </p:pic>
      <p:pic>
        <p:nvPicPr>
          <p:cNvPr id="5124" name="Picture 4" descr="http://www.bighornmountains.com/photo-gallery/jeffbittner/jbittner-goose-egg-formation-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4300" y="2824332"/>
            <a:ext cx="5943600" cy="403366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2667000"/>
            <a:ext cx="39243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Goose Egg Fm.</a:t>
            </a:r>
          </a:p>
          <a:p>
            <a:pPr>
              <a:buFont typeface="Arial" pitchFamily="34" charset="0"/>
              <a:buChar char="•"/>
            </a:pPr>
            <a:r>
              <a:rPr lang="en-US" sz="2800" u="none" dirty="0"/>
              <a:t>Permian-Early Triassic</a:t>
            </a:r>
          </a:p>
          <a:p>
            <a:pPr>
              <a:buFont typeface="Arial" pitchFamily="34" charset="0"/>
              <a:buChar char="•"/>
              <a:tabLst>
                <a:tab pos="465138" algn="l"/>
              </a:tabLst>
            </a:pPr>
            <a:r>
              <a:rPr lang="en-US" sz="2400" u="none" dirty="0"/>
              <a:t>Continental Red beds 	(</a:t>
            </a:r>
            <a:r>
              <a:rPr lang="en-US" sz="2400" u="none" dirty="0" err="1"/>
              <a:t>sahbka</a:t>
            </a:r>
            <a:r>
              <a:rPr lang="en-US" sz="2400" u="none" dirty="0"/>
              <a:t> coastal 	plane sediments) including evaporites, </a:t>
            </a:r>
            <a:r>
              <a:rPr lang="en-US" sz="2400" u="none" dirty="0" err="1"/>
              <a:t>evaporitie</a:t>
            </a:r>
            <a:r>
              <a:rPr lang="en-US" sz="2400" u="none" dirty="0"/>
              <a:t> solution breccias, thin </a:t>
            </a:r>
            <a:r>
              <a:rPr lang="en-US" sz="2400" u="none" dirty="0" err="1"/>
              <a:t>stromatolitic</a:t>
            </a:r>
            <a:r>
              <a:rPr lang="en-US" sz="2400" u="none" dirty="0"/>
              <a:t> carbonates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98621F-2696-4C5E-9E32-3AA9C1FD38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122" y="1211987"/>
            <a:ext cx="9601200" cy="56578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E092E3-5BD4-4003-83A4-A98E834F7484}"/>
              </a:ext>
            </a:extLst>
          </p:cNvPr>
          <p:cNvSpPr txBox="1"/>
          <p:nvPr/>
        </p:nvSpPr>
        <p:spPr>
          <a:xfrm>
            <a:off x="342900" y="152400"/>
            <a:ext cx="9601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Goose Egg formation in contact with </a:t>
            </a:r>
            <a:r>
              <a:rPr lang="en-US" sz="3200" dirty="0" err="1"/>
              <a:t>Tensleep</a:t>
            </a:r>
            <a:r>
              <a:rPr lang="en-US" sz="3200" dirty="0"/>
              <a:t> Formation at </a:t>
            </a:r>
            <a:r>
              <a:rPr lang="en-US" sz="3200" dirty="0" err="1"/>
              <a:t>Seminoe</a:t>
            </a:r>
            <a:r>
              <a:rPr lang="en-US" sz="3200" dirty="0"/>
              <a:t> State Park, WY</a:t>
            </a:r>
          </a:p>
        </p:txBody>
      </p:sp>
    </p:spTree>
    <p:extLst>
      <p:ext uri="{BB962C8B-B14F-4D97-AF65-F5344CB8AC3E}">
        <p14:creationId xmlns:p14="http://schemas.microsoft.com/office/powerpoint/2010/main" val="40976791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te Perm-western U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71900" y="0"/>
            <a:ext cx="575901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762000"/>
            <a:ext cx="39243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Goose Egg Fm.</a:t>
            </a:r>
          </a:p>
          <a:p>
            <a:pPr>
              <a:buFont typeface="Arial" pitchFamily="34" charset="0"/>
              <a:buChar char="•"/>
            </a:pPr>
            <a:r>
              <a:rPr lang="en-US" sz="2800" u="none" dirty="0"/>
              <a:t>Permian-Early Triassic</a:t>
            </a:r>
          </a:p>
          <a:p>
            <a:pPr>
              <a:buFont typeface="Arial" pitchFamily="34" charset="0"/>
              <a:buChar char="•"/>
              <a:tabLst>
                <a:tab pos="465138" algn="l"/>
              </a:tabLst>
            </a:pPr>
            <a:r>
              <a:rPr lang="en-US" sz="2800" u="none" dirty="0"/>
              <a:t>Continental Red beds 	and </a:t>
            </a:r>
            <a:r>
              <a:rPr lang="en-US" sz="2800" u="none" dirty="0" err="1"/>
              <a:t>sahbka</a:t>
            </a:r>
            <a:r>
              <a:rPr lang="en-US" sz="2800" u="none" dirty="0"/>
              <a:t> coastal 	plain sediments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7200900" y="2667000"/>
            <a:ext cx="685800" cy="381000"/>
          </a:xfrm>
          <a:prstGeom prst="rect">
            <a:avLst/>
          </a:prstGeom>
          <a:solidFill>
            <a:schemeClr val="accent1">
              <a:alpha val="22000"/>
            </a:schemeClr>
          </a:solidFill>
          <a:ln w="28575" cap="flat" cmpd="sng" algn="ctr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0" i="0" u="sng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8.gif"/>
          <p:cNvPicPr>
            <a:picLocks noChangeAspect="1"/>
          </p:cNvPicPr>
          <p:nvPr/>
        </p:nvPicPr>
        <p:blipFill>
          <a:blip r:embed="rId2" cstate="print"/>
          <a:srcRect t="53333" b="12222"/>
          <a:stretch>
            <a:fillRect/>
          </a:stretch>
        </p:blipFill>
        <p:spPr>
          <a:xfrm>
            <a:off x="0" y="415636"/>
            <a:ext cx="10287000" cy="6442364"/>
          </a:xfrm>
          <a:prstGeom prst="rect">
            <a:avLst/>
          </a:prstGeom>
        </p:spPr>
      </p:pic>
      <p:pic>
        <p:nvPicPr>
          <p:cNvPr id="6" name="Picture 5" descr="fig8.gif"/>
          <p:cNvPicPr>
            <a:picLocks noChangeAspect="1"/>
          </p:cNvPicPr>
          <p:nvPr/>
        </p:nvPicPr>
        <p:blipFill>
          <a:blip r:embed="rId2" cstate="print"/>
          <a:srcRect b="96970"/>
          <a:stretch>
            <a:fillRect/>
          </a:stretch>
        </p:blipFill>
        <p:spPr>
          <a:xfrm>
            <a:off x="0" y="-228600"/>
            <a:ext cx="10287000" cy="762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349888E-729B-4038-A31D-6F42BDC69025}"/>
              </a:ext>
            </a:extLst>
          </p:cNvPr>
          <p:cNvSpPr/>
          <p:nvPr/>
        </p:nvSpPr>
        <p:spPr bwMode="auto">
          <a:xfrm>
            <a:off x="7505700" y="415636"/>
            <a:ext cx="1447800" cy="6518564"/>
          </a:xfrm>
          <a:prstGeom prst="rect">
            <a:avLst/>
          </a:prstGeom>
          <a:noFill/>
          <a:ln w="57150" cap="flat" cmpd="sng" algn="ctr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0" i="0" u="sng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0" y="0"/>
            <a:ext cx="10287000" cy="6858000"/>
            <a:chOff x="4152900" y="2590800"/>
            <a:chExt cx="4252178" cy="2585720"/>
          </a:xfrm>
        </p:grpSpPr>
        <p:pic>
          <p:nvPicPr>
            <p:cNvPr id="3" name="Picture 2" descr="fig8.gif"/>
            <p:cNvPicPr>
              <a:picLocks noChangeAspect="1"/>
            </p:cNvPicPr>
            <p:nvPr/>
          </p:nvPicPr>
          <p:blipFill>
            <a:blip r:embed="rId2" cstate="print"/>
            <a:srcRect b="96667"/>
            <a:stretch>
              <a:fillRect/>
            </a:stretch>
          </p:blipFill>
          <p:spPr>
            <a:xfrm>
              <a:off x="4152900" y="2590800"/>
              <a:ext cx="4252178" cy="228600"/>
            </a:xfrm>
            <a:prstGeom prst="rect">
              <a:avLst/>
            </a:prstGeom>
          </p:spPr>
        </p:pic>
        <p:pic>
          <p:nvPicPr>
            <p:cNvPr id="4" name="Picture 3" descr="fig8.gif"/>
            <p:cNvPicPr>
              <a:picLocks noChangeAspect="1"/>
            </p:cNvPicPr>
            <p:nvPr/>
          </p:nvPicPr>
          <p:blipFill>
            <a:blip r:embed="rId2" cstate="print"/>
            <a:srcRect t="53333" b="12222"/>
            <a:stretch>
              <a:fillRect/>
            </a:stretch>
          </p:blipFill>
          <p:spPr>
            <a:xfrm>
              <a:off x="4152900" y="2814320"/>
              <a:ext cx="4252178" cy="2362200"/>
            </a:xfrm>
            <a:prstGeom prst="rect">
              <a:avLst/>
            </a:prstGeom>
          </p:spPr>
        </p:pic>
      </p:grpSp>
      <p:sp>
        <p:nvSpPr>
          <p:cNvPr id="6" name="Rectangle 5"/>
          <p:cNvSpPr/>
          <p:nvPr/>
        </p:nvSpPr>
        <p:spPr bwMode="auto">
          <a:xfrm>
            <a:off x="7581900" y="0"/>
            <a:ext cx="1371600" cy="6858000"/>
          </a:xfrm>
          <a:prstGeom prst="rect">
            <a:avLst/>
          </a:prstGeom>
          <a:noFill/>
          <a:ln w="57150" cap="flat" cmpd="sng" algn="ctr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0" i="0" u="sng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4300" y="152400"/>
            <a:ext cx="6400800" cy="6406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chemeClr val="tx2"/>
                </a:solidFill>
              </a:rPr>
              <a:t>Ordovician-Bighorn Dolomite</a:t>
            </a:r>
          </a:p>
          <a:p>
            <a:pPr>
              <a:lnSpc>
                <a:spcPct val="150000"/>
              </a:lnSpc>
            </a:pPr>
            <a:endParaRPr lang="en-US" sz="2000" dirty="0"/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u="none" dirty="0" err="1"/>
              <a:t>Disconformably</a:t>
            </a:r>
            <a:r>
              <a:rPr lang="en-US" sz="2000" u="none" dirty="0"/>
              <a:t> overlies the Gallatin Fm.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tabLst>
                <a:tab pos="457200" algn="l"/>
              </a:tabLst>
            </a:pPr>
            <a:r>
              <a:rPr lang="en-US" sz="2000" u="none" dirty="0"/>
              <a:t>Massively bedded, light yellow-brown dolomite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u="none" dirty="0"/>
              <a:t>Rough weathering surface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tabLst>
                <a:tab pos="457200" algn="l"/>
              </a:tabLst>
            </a:pPr>
            <a:r>
              <a:rPr lang="en-US" sz="2000" u="none" dirty="0"/>
              <a:t>Extensive bioturbation-</a:t>
            </a:r>
            <a:r>
              <a:rPr lang="en-US" sz="2000" u="none" dirty="0" err="1"/>
              <a:t>thallasiniform</a:t>
            </a:r>
            <a:r>
              <a:rPr lang="en-US" sz="2000" u="none" dirty="0"/>
              <a:t> burrow 	systems common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tabLst>
                <a:tab pos="457200" algn="l"/>
              </a:tabLst>
            </a:pPr>
            <a:r>
              <a:rPr lang="en-US" sz="2000" u="none" dirty="0" err="1"/>
              <a:t>Micrite</a:t>
            </a:r>
            <a:r>
              <a:rPr lang="en-US" sz="2000" u="none" dirty="0"/>
              <a:t> to grain dominated carbonates-</a:t>
            </a:r>
            <a:r>
              <a:rPr lang="en-US" sz="2000" u="none" dirty="0" err="1"/>
              <a:t>dolomitized</a:t>
            </a:r>
            <a:endParaRPr lang="en-US" sz="2000" u="none" dirty="0"/>
          </a:p>
          <a:p>
            <a:pPr>
              <a:lnSpc>
                <a:spcPct val="150000"/>
              </a:lnSpc>
              <a:buFont typeface="Arial" pitchFamily="34" charset="0"/>
              <a:buChar char="•"/>
              <a:tabLst>
                <a:tab pos="457200" algn="l"/>
              </a:tabLst>
            </a:pPr>
            <a:r>
              <a:rPr lang="en-US" sz="2000" u="none" dirty="0"/>
              <a:t>Typical Ordovician-Early Paleozoic Fossil 	assemblages, </a:t>
            </a:r>
            <a:r>
              <a:rPr lang="en-US" sz="2000" u="none" dirty="0" err="1"/>
              <a:t>moldic</a:t>
            </a:r>
            <a:r>
              <a:rPr lang="en-US" sz="2000" u="none" dirty="0"/>
              <a:t> preservation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tabLst>
                <a:tab pos="457200" algn="l"/>
              </a:tabLst>
            </a:pPr>
            <a:r>
              <a:rPr lang="en-US" sz="2000" u="none" dirty="0"/>
              <a:t>Local quartz sandstone (Lander Fm.) at base overlying disconformity at Gallatin-Bighorn contact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tabLst>
                <a:tab pos="457200" algn="l"/>
              </a:tabLst>
            </a:pPr>
            <a:r>
              <a:rPr lang="en-US" sz="2000" u="none" dirty="0"/>
              <a:t>Accumulated in </a:t>
            </a:r>
            <a:r>
              <a:rPr lang="en-US" sz="2000" u="none" dirty="0" err="1"/>
              <a:t>cratonic</a:t>
            </a:r>
            <a:r>
              <a:rPr lang="en-US" sz="2000" u="none" dirty="0"/>
              <a:t> carbonate platform setting.</a:t>
            </a:r>
          </a:p>
        </p:txBody>
      </p:sp>
      <p:pic>
        <p:nvPicPr>
          <p:cNvPr id="4" name="Picture 2" descr="http://www.wsgs.uwyo.edu/research/stratigraphy/BighornMts/images/stratimages/D_Gallatin_Limeston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919" y="381000"/>
            <a:ext cx="4077081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http://jsedres.geoscienceworld.org/content/82/8/599/F2.lar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00" y="3657600"/>
            <a:ext cx="3746924" cy="30765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277100" cy="545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 descr="http://archives.datapages.com/data/mgs/mt/data/0008/0054/figs/int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68215" y="0"/>
            <a:ext cx="3518785" cy="6858000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114800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jeday\Desktop\field camp photos\2015\IMG_01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609600"/>
            <a:ext cx="7924800" cy="59436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66700" y="0"/>
            <a:ext cx="9677400" cy="107721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+mn-lt"/>
              </a:rPr>
              <a:t>Cambrian Gallatin Formation, overlain by Ordovician Bighorn Dolomite</a:t>
            </a:r>
          </a:p>
        </p:txBody>
      </p:sp>
    </p:spTree>
    <p:extLst>
      <p:ext uri="{BB962C8B-B14F-4D97-AF65-F5344CB8AC3E}">
        <p14:creationId xmlns:p14="http://schemas.microsoft.com/office/powerpoint/2010/main" val="40844896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jeday\Documents\Family, Field Camp &amp; Field Trip Photos 2013\100M5350\100_06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457200"/>
            <a:ext cx="4800600" cy="6400800"/>
          </a:xfrm>
          <a:prstGeom prst="rect">
            <a:avLst/>
          </a:prstGeom>
          <a:noFill/>
        </p:spPr>
      </p:pic>
      <p:pic>
        <p:nvPicPr>
          <p:cNvPr id="1027" name="Picture 3" descr="C:\Users\jeday\Documents\Family, Field Camp &amp; Field Trip Photos 2013\100M5350\100_060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38700" y="533400"/>
            <a:ext cx="4876800" cy="36576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600700" y="4495801"/>
            <a:ext cx="3962400" cy="206210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+mn-lt"/>
              </a:rPr>
              <a:t>Sandstone </a:t>
            </a:r>
            <a:r>
              <a:rPr lang="en-US" sz="2000" dirty="0" err="1">
                <a:solidFill>
                  <a:srgbClr val="000000"/>
                </a:solidFill>
                <a:latin typeface="+mn-lt"/>
              </a:rPr>
              <a:t>ravinement</a:t>
            </a:r>
            <a:r>
              <a:rPr lang="en-US" sz="2000" dirty="0">
                <a:solidFill>
                  <a:srgbClr val="000000"/>
                </a:solidFill>
                <a:latin typeface="+mn-lt"/>
              </a:rPr>
              <a:t> and </a:t>
            </a:r>
            <a:r>
              <a:rPr lang="en-US" sz="2000" dirty="0" err="1">
                <a:solidFill>
                  <a:srgbClr val="000000"/>
                </a:solidFill>
                <a:latin typeface="+mn-lt"/>
              </a:rPr>
              <a:t>nearshore</a:t>
            </a:r>
            <a:r>
              <a:rPr lang="en-US" sz="20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n-lt"/>
              </a:rPr>
              <a:t>shoreface</a:t>
            </a:r>
            <a:r>
              <a:rPr lang="en-US" sz="2000" dirty="0">
                <a:solidFill>
                  <a:srgbClr val="000000"/>
                </a:solidFill>
                <a:latin typeface="+mn-lt"/>
              </a:rPr>
              <a:t> and inner shelf sandstones  make up lower 5-10 m of the Bighorn above its contact with the  Gallatin </a:t>
            </a:r>
          </a:p>
          <a:p>
            <a:r>
              <a:rPr lang="en-US" sz="1400" dirty="0">
                <a:solidFill>
                  <a:srgbClr val="000000"/>
                </a:solidFill>
                <a:latin typeface="+mn-lt"/>
              </a:rPr>
              <a:t>(photos from section in Crazy Woman Canyon 2012).</a:t>
            </a:r>
            <a:endParaRPr lang="en-US" sz="20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594918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eday\Desktop\Iphone pictures &amp; videos May 2016\2016-05-10\1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70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lueboxs">
  <a:themeElements>
    <a:clrScheme name="">
      <a:dk1>
        <a:srgbClr val="000000"/>
      </a:dk1>
      <a:lt1>
        <a:srgbClr val="FFFFFF"/>
      </a:lt1>
      <a:dk2>
        <a:srgbClr val="00279F"/>
      </a:dk2>
      <a:lt2>
        <a:srgbClr val="FAFD00"/>
      </a:lt2>
      <a:accent1>
        <a:srgbClr val="FF8203"/>
      </a:accent1>
      <a:accent2>
        <a:srgbClr val="E84400"/>
      </a:accent2>
      <a:accent3>
        <a:srgbClr val="AAACCD"/>
      </a:accent3>
      <a:accent4>
        <a:srgbClr val="DADADA"/>
      </a:accent4>
      <a:accent5>
        <a:srgbClr val="FFC1AA"/>
      </a:accent5>
      <a:accent6>
        <a:srgbClr val="D23D00"/>
      </a:accent6>
      <a:hlink>
        <a:srgbClr val="00DFCA"/>
      </a:hlink>
      <a:folHlink>
        <a:srgbClr val="618FFD"/>
      </a:folHlink>
    </a:clrScheme>
    <a:fontScheme name="bluebox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ueboxs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box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boxs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boxs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boxs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boxs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boxs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c:\msoffice\powerpnt\template\sldshow\blueboxs.ppt</Template>
  <TotalTime>929</TotalTime>
  <Pages>31</Pages>
  <Words>442</Words>
  <Application>Microsoft Office PowerPoint</Application>
  <PresentationFormat>35mm Slides</PresentationFormat>
  <Paragraphs>62</Paragraphs>
  <Slides>34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Monotype Sorts</vt:lpstr>
      <vt:lpstr>Times</vt:lpstr>
      <vt:lpstr>Times New Roman</vt:lpstr>
      <vt:lpstr>blueboxs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RESULTS OF A FACULTY SURVEY ON FIELD TRIPS IN UNDERGRADUATE STRUCTURAL GEOLOGY COURSES</dc:title>
  <dc:creator>Preferred Customer</dc:creator>
  <cp:lastModifiedBy>Day, James</cp:lastModifiedBy>
  <cp:revision>179</cp:revision>
  <cp:lastPrinted>1999-11-21T19:42:16Z</cp:lastPrinted>
  <dcterms:created xsi:type="dcterms:W3CDTF">1998-10-27T17:50:10Z</dcterms:created>
  <dcterms:modified xsi:type="dcterms:W3CDTF">2022-05-28T01:13:26Z</dcterms:modified>
</cp:coreProperties>
</file>