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9" r:id="rId9"/>
    <p:sldId id="262" r:id="rId10"/>
    <p:sldId id="264" r:id="rId11"/>
    <p:sldId id="265" r:id="rId12"/>
    <p:sldId id="266" r:id="rId13"/>
    <p:sldId id="267" r:id="rId14"/>
    <p:sldId id="268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61814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5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0224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7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3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3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120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527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539EF0C-61BE-429F-9099-04DE7E501328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83A78ED-9C0A-4E3B-BC2E-7C74DBB8F6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837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8116" y="890680"/>
            <a:ext cx="8361229" cy="2098226"/>
          </a:xfrm>
        </p:spPr>
        <p:txBody>
          <a:bodyPr/>
          <a:lstStyle/>
          <a:p>
            <a:r>
              <a:rPr lang="en-US" dirty="0" smtClean="0"/>
              <a:t>Field Notes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135" y="2793349"/>
            <a:ext cx="4998725" cy="1086237"/>
          </a:xfrm>
        </p:spPr>
        <p:txBody>
          <a:bodyPr/>
          <a:lstStyle/>
          <a:p>
            <a:r>
              <a:rPr lang="en-US" dirty="0" smtClean="0"/>
              <a:t>An introduction to styles of field notes and their importance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462"/>
            <a:ext cx="4380807" cy="2920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0"/>
            <a:ext cx="493776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566160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3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47" y="913929"/>
            <a:ext cx="10515600" cy="1325563"/>
          </a:xfrm>
        </p:spPr>
        <p:txBody>
          <a:bodyPr/>
          <a:lstStyle/>
          <a:p>
            <a:r>
              <a:rPr lang="en-US" dirty="0" smtClean="0"/>
              <a:t>Sketches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076" y="1989960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Title </a:t>
            </a:r>
          </a:p>
          <a:p>
            <a:r>
              <a:rPr lang="en-US" sz="2800" dirty="0" smtClean="0"/>
              <a:t>Scale</a:t>
            </a:r>
          </a:p>
          <a:p>
            <a:r>
              <a:rPr lang="en-US" sz="2800" dirty="0" smtClean="0"/>
              <a:t>Labels</a:t>
            </a:r>
          </a:p>
          <a:p>
            <a:r>
              <a:rPr lang="en-US" sz="2800" dirty="0" smtClean="0"/>
              <a:t>Orientation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585" y="-16947"/>
            <a:ext cx="9066415" cy="68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2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47" y="558251"/>
            <a:ext cx="10515600" cy="1325563"/>
          </a:xfrm>
        </p:spPr>
        <p:txBody>
          <a:bodyPr/>
          <a:lstStyle/>
          <a:p>
            <a:r>
              <a:rPr lang="en-US" dirty="0" smtClean="0"/>
              <a:t>Bad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34" y="1"/>
            <a:ext cx="912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2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-6065"/>
            <a:ext cx="8991600" cy="68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58438" y="-1413845"/>
            <a:ext cx="6826446" cy="96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5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Hints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Make sure your name address and phone number is inside the book</a:t>
            </a:r>
          </a:p>
          <a:p>
            <a:r>
              <a:rPr lang="en-US" sz="2400" dirty="0" smtClean="0"/>
              <a:t>Number all pages after the table of contents</a:t>
            </a:r>
          </a:p>
          <a:p>
            <a:r>
              <a:rPr lang="en-US" sz="2400" dirty="0" smtClean="0"/>
              <a:t>Use a high quality writing utensil that does not smear</a:t>
            </a:r>
          </a:p>
          <a:p>
            <a:r>
              <a:rPr lang="en-US" sz="2400" dirty="0" smtClean="0"/>
              <a:t>Write neatly and legibly </a:t>
            </a:r>
          </a:p>
          <a:p>
            <a:r>
              <a:rPr lang="en-US" sz="2400" dirty="0" smtClean="0"/>
              <a:t>Use both sides of the book</a:t>
            </a:r>
          </a:p>
          <a:p>
            <a:r>
              <a:rPr lang="en-US" sz="2400" dirty="0" smtClean="0"/>
              <a:t>For large scale sketches use the whole page and draw in landscape view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081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83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3" y="2060223"/>
            <a:ext cx="7196667" cy="47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2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Take Them?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Organization of your thoughts</a:t>
            </a:r>
          </a:p>
          <a:p>
            <a:pPr lvl="1"/>
            <a:r>
              <a:rPr lang="en-US" sz="2800" dirty="0" smtClean="0"/>
              <a:t>Insight into your thought process</a:t>
            </a:r>
          </a:p>
          <a:p>
            <a:r>
              <a:rPr lang="en-US" sz="2800" dirty="0" smtClean="0"/>
              <a:t>Document what you see</a:t>
            </a:r>
          </a:p>
          <a:p>
            <a:pPr lvl="1"/>
            <a:r>
              <a:rPr lang="en-US" sz="2800" dirty="0" smtClean="0"/>
              <a:t>You don’t always have the luxury of returning to a specific site so careful observations are key!</a:t>
            </a:r>
          </a:p>
          <a:p>
            <a:r>
              <a:rPr lang="en-US" sz="2800" dirty="0" smtClean="0"/>
              <a:t>A way to record your preliminary interpretations</a:t>
            </a:r>
          </a:p>
          <a:p>
            <a:r>
              <a:rPr lang="en-US" sz="2800" dirty="0" smtClean="0"/>
              <a:t>Communicate with other Geologists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6025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Field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45425"/>
            <a:ext cx="9601200" cy="3581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style of Field notes that you take depend on the project</a:t>
            </a:r>
          </a:p>
          <a:p>
            <a:pPr lvl="1"/>
            <a:r>
              <a:rPr lang="en-US" b="1" dirty="0" smtClean="0"/>
              <a:t>Reconnaissance (aka </a:t>
            </a:r>
            <a:r>
              <a:rPr lang="en-US" b="1" dirty="0" err="1" smtClean="0"/>
              <a:t>Vanology</a:t>
            </a:r>
            <a:r>
              <a:rPr lang="en-US" b="1" dirty="0" smtClean="0"/>
              <a:t>)</a:t>
            </a:r>
          </a:p>
          <a:p>
            <a:pPr lvl="2"/>
            <a:r>
              <a:rPr lang="en-US" dirty="0" smtClean="0"/>
              <a:t>Taken during reconnaissance </a:t>
            </a:r>
          </a:p>
          <a:p>
            <a:pPr lvl="1"/>
            <a:r>
              <a:rPr lang="en-US" b="1" dirty="0" smtClean="0"/>
              <a:t>Stratigraphic Column</a:t>
            </a:r>
          </a:p>
          <a:p>
            <a:pPr lvl="2"/>
            <a:r>
              <a:rPr lang="en-US" dirty="0" smtClean="0"/>
              <a:t>Usually a scaled sketch of the column on one side and notes on the other</a:t>
            </a:r>
          </a:p>
          <a:p>
            <a:pPr lvl="1"/>
            <a:r>
              <a:rPr lang="en-US" b="1" dirty="0" smtClean="0"/>
              <a:t>Geologic Mapping</a:t>
            </a:r>
          </a:p>
          <a:p>
            <a:pPr lvl="2"/>
            <a:r>
              <a:rPr lang="en-US" altLang="en-US" dirty="0"/>
              <a:t>These notes document everything needed to complete a geologic map and cross section.  They are a record of where you were, what you saw, and your interpretations. </a:t>
            </a:r>
          </a:p>
          <a:p>
            <a:pPr lvl="2"/>
            <a:r>
              <a:rPr lang="en-US" dirty="0" smtClean="0"/>
              <a:t>SKETCHES ARE VITAL!</a:t>
            </a:r>
          </a:p>
          <a:p>
            <a:pPr lvl="1"/>
            <a:r>
              <a:rPr lang="en-US" b="1" dirty="0" smtClean="0"/>
              <a:t>Data Collection</a:t>
            </a:r>
          </a:p>
          <a:p>
            <a:pPr lvl="2"/>
            <a:r>
              <a:rPr lang="en-US" dirty="0" smtClean="0"/>
              <a:t>Just as it says, usually in table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0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Must Haves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12917"/>
            <a:ext cx="9601200" cy="3581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Daily information </a:t>
            </a:r>
          </a:p>
          <a:p>
            <a:pPr lvl="1"/>
            <a:r>
              <a:rPr lang="en-US" sz="2400" dirty="0" smtClean="0"/>
              <a:t>Date, Weather, Purpose</a:t>
            </a:r>
          </a:p>
          <a:p>
            <a:r>
              <a:rPr lang="en-US" sz="2400" dirty="0" smtClean="0"/>
              <a:t>Stop Information </a:t>
            </a:r>
          </a:p>
          <a:p>
            <a:pPr lvl="1"/>
            <a:r>
              <a:rPr lang="en-US" sz="2400" dirty="0" smtClean="0"/>
              <a:t>Numbered or labeled somehow to distinguish stops</a:t>
            </a:r>
          </a:p>
          <a:p>
            <a:pPr lvl="1"/>
            <a:r>
              <a:rPr lang="en-US" sz="2400" dirty="0" smtClean="0"/>
              <a:t>Geographic Location</a:t>
            </a:r>
          </a:p>
          <a:p>
            <a:pPr lvl="1"/>
            <a:r>
              <a:rPr lang="en-US" sz="2400" dirty="0" smtClean="0"/>
              <a:t>Geologic Location (when applicable)</a:t>
            </a:r>
          </a:p>
          <a:p>
            <a:r>
              <a:rPr lang="en-US" sz="2400" dirty="0" smtClean="0"/>
              <a:t>Observations!!!!!!!!!</a:t>
            </a:r>
          </a:p>
          <a:p>
            <a:r>
              <a:rPr lang="en-US" sz="2400" dirty="0" smtClean="0"/>
              <a:t>Interpretations </a:t>
            </a:r>
          </a:p>
          <a:p>
            <a:r>
              <a:rPr lang="en-US" sz="2400" dirty="0" smtClean="0"/>
              <a:t>Sketches</a:t>
            </a:r>
          </a:p>
          <a:p>
            <a:pPr lvl="1"/>
            <a:r>
              <a:rPr lang="en-US" sz="2400" dirty="0" smtClean="0"/>
              <a:t>Must include title, scale, labels, color is good also</a:t>
            </a:r>
          </a:p>
        </p:txBody>
      </p:sp>
    </p:spTree>
    <p:extLst>
      <p:ext uri="{BB962C8B-B14F-4D97-AF65-F5344CB8AC3E}">
        <p14:creationId xmlns:p14="http://schemas.microsoft.com/office/powerpoint/2010/main" val="136867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02" y="1253663"/>
            <a:ext cx="3304101" cy="109703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Vanology</a:t>
            </a:r>
            <a:r>
              <a:rPr lang="en-US" dirty="0" smtClean="0"/>
              <a:t> Example</a:t>
            </a:r>
            <a:endParaRPr lang="en-US" dirty="0"/>
          </a:p>
        </p:txBody>
      </p:sp>
      <p:grpSp>
        <p:nvGrpSpPr>
          <p:cNvPr id="5" name="Group 195"/>
          <p:cNvGrpSpPr>
            <a:grpSpLocks/>
          </p:cNvGrpSpPr>
          <p:nvPr/>
        </p:nvGrpSpPr>
        <p:grpSpPr bwMode="auto">
          <a:xfrm>
            <a:off x="3848100" y="34925"/>
            <a:ext cx="8343900" cy="6823075"/>
            <a:chOff x="327904" y="0"/>
            <a:chExt cx="8343900" cy="6823075"/>
          </a:xfrm>
        </p:grpSpPr>
        <p:pic>
          <p:nvPicPr>
            <p:cNvPr id="6" name="Picture 4" descr="FieldBook100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04" y="0"/>
              <a:ext cx="8343900" cy="682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279525" y="244475"/>
              <a:ext cx="16578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Times New Roman" panose="02020603050405020304" pitchFamily="18" charset="0"/>
                </a:rPr>
                <a:t>Somewhere in South Dakota</a:t>
              </a:r>
              <a:endParaRPr lang="en-US" altLang="en-US" sz="10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505200" y="244475"/>
              <a:ext cx="59182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Times New Roman" panose="02020603050405020304" pitchFamily="18" charset="0"/>
                </a:rPr>
                <a:t>5-22-18</a:t>
              </a:r>
              <a:endParaRPr lang="en-US" altLang="en-US" sz="100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92137" y="1712250"/>
              <a:ext cx="33702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Purpose</a:t>
              </a:r>
              <a:r>
                <a:rPr lang="en-US" altLang="en-US" sz="1000" dirty="0" smtClean="0">
                  <a:latin typeface="Times New Roman" panose="02020603050405020304" pitchFamily="18" charset="0"/>
                </a:rPr>
                <a:t>: To 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assist in identifying the </a:t>
              </a:r>
              <a:r>
                <a:rPr lang="en-US" altLang="en-US" sz="1000" dirty="0" err="1">
                  <a:latin typeface="Times New Roman" panose="02020603050405020304" pitchFamily="18" charset="0"/>
                </a:rPr>
                <a:t>lithologies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 and structural complexities for the Moonshine Mapping Project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09600" y="730250"/>
              <a:ext cx="13003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Weather: sunny ~65</a:t>
              </a:r>
              <a:r>
                <a:rPr lang="en-US" altLang="en-US" sz="1000" baseline="30000">
                  <a:latin typeface="Times New Roman" panose="02020603050405020304" pitchFamily="18" charset="0"/>
                </a:rPr>
                <a:t>o</a:t>
              </a:r>
              <a:r>
                <a:rPr lang="en-US" altLang="en-US" sz="1000"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09600" y="990600"/>
              <a:ext cx="36663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Location: </a:t>
              </a:r>
              <a:r>
                <a:rPr lang="en-US" altLang="en-US" sz="1000" dirty="0" smtClean="0">
                  <a:latin typeface="Times New Roman" panose="02020603050405020304" pitchFamily="18" charset="0"/>
                </a:rPr>
                <a:t>Today will consist of regional reconnaissance in the Black Hills area. </a:t>
              </a:r>
              <a:endParaRPr lang="en-US" altLang="en-US" sz="1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00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609600" y="2662237"/>
              <a:ext cx="5381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 dirty="0">
                  <a:latin typeface="Times New Roman" panose="02020603050405020304" pitchFamily="18" charset="0"/>
                </a:rPr>
                <a:t>CC-01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143000" y="2531845"/>
              <a:ext cx="3048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500 </a:t>
              </a:r>
              <a:r>
                <a:rPr lang="en-US" altLang="en-US" sz="1000" dirty="0" smtClean="0">
                  <a:latin typeface="Times New Roman" panose="02020603050405020304" pitchFamily="18" charset="0"/>
                </a:rPr>
                <a:t>feet North of Hwy marker 29 on Hwy 385 Northbound 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is an </a:t>
              </a:r>
              <a:r>
                <a:rPr lang="en-US" altLang="en-US" sz="1000" dirty="0" smtClean="0">
                  <a:latin typeface="Times New Roman" panose="02020603050405020304" pitchFamily="18" charset="0"/>
                </a:rPr>
                <a:t>exposure 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of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127760" y="2876842"/>
              <a:ext cx="32210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Limestone along the northern side of the road.  The outcrop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143000" y="3106458"/>
              <a:ext cx="32242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is about 25’ long,  4‘ high in the middle, and tapers down at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1143000" y="3337611"/>
              <a:ext cx="31829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both ends.  Bedding is thin, 1.5” – 2.5” and dipping to the  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1143000" y="3565525"/>
              <a:ext cx="28368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Slightly to the north. The beds thicken with height.  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103986" y="3992563"/>
              <a:ext cx="23749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Rock Description: Fossiliferous Biomicrite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1078586" y="4475163"/>
              <a:ext cx="31670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of crinoids and brachiopods account for 5-10% of the rock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103986" y="4708525"/>
              <a:ext cx="32781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and are matrix supported.  This is the (</a:t>
              </a:r>
              <a:r>
                <a:rPr lang="en-US" altLang="en-US" sz="1000" dirty="0" err="1">
                  <a:latin typeface="Times New Roman" panose="02020603050405020304" pitchFamily="18" charset="0"/>
                </a:rPr>
                <a:t>Minnikata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 Formation)</a:t>
              </a: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1103986" y="4237038"/>
              <a:ext cx="31797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Lt. </a:t>
              </a:r>
              <a:r>
                <a:rPr lang="en-US" altLang="en-US" sz="1000" dirty="0" err="1">
                  <a:latin typeface="Times New Roman" panose="02020603050405020304" pitchFamily="18" charset="0"/>
                </a:rPr>
                <a:t>brn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. on weathered surface, med. gray on fresh.  Fossils</a:t>
              </a:r>
              <a:r>
                <a:rPr lang="en-US" altLang="en-US" sz="1000" dirty="0"/>
                <a:t> </a:t>
              </a:r>
            </a:p>
          </p:txBody>
        </p:sp>
        <p:grpSp>
          <p:nvGrpSpPr>
            <p:cNvPr id="22" name="Group 85"/>
            <p:cNvGrpSpPr>
              <a:grpSpLocks/>
            </p:cNvGrpSpPr>
            <p:nvPr/>
          </p:nvGrpSpPr>
          <p:grpSpPr bwMode="auto">
            <a:xfrm>
              <a:off x="1057237" y="5581530"/>
              <a:ext cx="2905163" cy="509388"/>
              <a:chOff x="1008" y="2321"/>
              <a:chExt cx="3744" cy="511"/>
            </a:xfrm>
          </p:grpSpPr>
          <p:sp>
            <p:nvSpPr>
              <p:cNvPr id="147" name="Line 86"/>
              <p:cNvSpPr>
                <a:spLocks noChangeShapeType="1"/>
              </p:cNvSpPr>
              <p:nvPr/>
            </p:nvSpPr>
            <p:spPr bwMode="auto">
              <a:xfrm>
                <a:off x="1008" y="2736"/>
                <a:ext cx="37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1104" y="2321"/>
                <a:ext cx="3504" cy="505"/>
              </a:xfrm>
              <a:custGeom>
                <a:avLst/>
                <a:gdLst>
                  <a:gd name="T0" fmla="*/ 0 w 3504"/>
                  <a:gd name="T1" fmla="*/ 415 h 505"/>
                  <a:gd name="T2" fmla="*/ 226 w 3504"/>
                  <a:gd name="T3" fmla="*/ 274 h 505"/>
                  <a:gd name="T4" fmla="*/ 785 w 3504"/>
                  <a:gd name="T5" fmla="*/ 123 h 505"/>
                  <a:gd name="T6" fmla="*/ 1275 w 3504"/>
                  <a:gd name="T7" fmla="*/ 21 h 505"/>
                  <a:gd name="T8" fmla="*/ 1937 w 3504"/>
                  <a:gd name="T9" fmla="*/ 5 h 505"/>
                  <a:gd name="T10" fmla="*/ 2476 w 3504"/>
                  <a:gd name="T11" fmla="*/ 53 h 505"/>
                  <a:gd name="T12" fmla="*/ 2944 w 3504"/>
                  <a:gd name="T13" fmla="*/ 177 h 505"/>
                  <a:gd name="T14" fmla="*/ 3289 w 3504"/>
                  <a:gd name="T15" fmla="*/ 317 h 505"/>
                  <a:gd name="T16" fmla="*/ 3504 w 3504"/>
                  <a:gd name="T17" fmla="*/ 505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04"/>
                  <a:gd name="T28" fmla="*/ 0 h 505"/>
                  <a:gd name="T29" fmla="*/ 3504 w 3504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04" h="505">
                    <a:moveTo>
                      <a:pt x="0" y="415"/>
                    </a:moveTo>
                    <a:cubicBezTo>
                      <a:pt x="47" y="369"/>
                      <a:pt x="95" y="323"/>
                      <a:pt x="226" y="274"/>
                    </a:cubicBezTo>
                    <a:cubicBezTo>
                      <a:pt x="357" y="225"/>
                      <a:pt x="610" y="165"/>
                      <a:pt x="785" y="123"/>
                    </a:cubicBezTo>
                    <a:cubicBezTo>
                      <a:pt x="960" y="81"/>
                      <a:pt x="1083" y="41"/>
                      <a:pt x="1275" y="21"/>
                    </a:cubicBezTo>
                    <a:cubicBezTo>
                      <a:pt x="1467" y="1"/>
                      <a:pt x="1737" y="0"/>
                      <a:pt x="1937" y="5"/>
                    </a:cubicBezTo>
                    <a:cubicBezTo>
                      <a:pt x="2137" y="10"/>
                      <a:pt x="2308" y="24"/>
                      <a:pt x="2476" y="53"/>
                    </a:cubicBezTo>
                    <a:cubicBezTo>
                      <a:pt x="2644" y="82"/>
                      <a:pt x="2808" y="133"/>
                      <a:pt x="2944" y="177"/>
                    </a:cubicBezTo>
                    <a:cubicBezTo>
                      <a:pt x="3080" y="221"/>
                      <a:pt x="3196" y="262"/>
                      <a:pt x="3289" y="317"/>
                    </a:cubicBezTo>
                    <a:cubicBezTo>
                      <a:pt x="3382" y="372"/>
                      <a:pt x="3476" y="465"/>
                      <a:pt x="3504" y="50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88"/>
              <p:cNvSpPr>
                <a:spLocks noChangeShapeType="1"/>
              </p:cNvSpPr>
              <p:nvPr/>
            </p:nvSpPr>
            <p:spPr bwMode="auto">
              <a:xfrm>
                <a:off x="2400" y="235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89"/>
              <p:cNvSpPr>
                <a:spLocks noChangeShapeType="1"/>
              </p:cNvSpPr>
              <p:nvPr/>
            </p:nvSpPr>
            <p:spPr bwMode="auto">
              <a:xfrm>
                <a:off x="2208" y="2400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90"/>
              <p:cNvSpPr>
                <a:spLocks noChangeShapeType="1"/>
              </p:cNvSpPr>
              <p:nvPr/>
            </p:nvSpPr>
            <p:spPr bwMode="auto">
              <a:xfrm>
                <a:off x="1920" y="244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91"/>
              <p:cNvSpPr>
                <a:spLocks noChangeShapeType="1"/>
              </p:cNvSpPr>
              <p:nvPr/>
            </p:nvSpPr>
            <p:spPr bwMode="auto">
              <a:xfrm>
                <a:off x="1776" y="2592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92"/>
              <p:cNvSpPr>
                <a:spLocks noChangeShapeType="1"/>
              </p:cNvSpPr>
              <p:nvPr/>
            </p:nvSpPr>
            <p:spPr bwMode="auto">
              <a:xfrm>
                <a:off x="1895" y="2616"/>
                <a:ext cx="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93"/>
              <p:cNvSpPr>
                <a:spLocks noChangeShapeType="1"/>
              </p:cNvSpPr>
              <p:nvPr/>
            </p:nvSpPr>
            <p:spPr bwMode="auto">
              <a:xfrm>
                <a:off x="2164" y="2638"/>
                <a:ext cx="4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94"/>
              <p:cNvSpPr>
                <a:spLocks noChangeShapeType="1"/>
              </p:cNvSpPr>
              <p:nvPr/>
            </p:nvSpPr>
            <p:spPr bwMode="auto">
              <a:xfrm>
                <a:off x="3300" y="2713"/>
                <a:ext cx="5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95"/>
              <p:cNvSpPr>
                <a:spLocks noChangeShapeType="1"/>
              </p:cNvSpPr>
              <p:nvPr/>
            </p:nvSpPr>
            <p:spPr bwMode="auto">
              <a:xfrm>
                <a:off x="3521" y="2735"/>
                <a:ext cx="27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96"/>
              <p:cNvSpPr>
                <a:spLocks noChangeShapeType="1"/>
              </p:cNvSpPr>
              <p:nvPr/>
            </p:nvSpPr>
            <p:spPr bwMode="auto">
              <a:xfrm>
                <a:off x="3852" y="2714"/>
                <a:ext cx="0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97"/>
              <p:cNvSpPr>
                <a:spLocks noChangeShapeType="1"/>
              </p:cNvSpPr>
              <p:nvPr/>
            </p:nvSpPr>
            <p:spPr bwMode="auto">
              <a:xfrm>
                <a:off x="3747" y="2712"/>
                <a:ext cx="0" cy="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98"/>
              <p:cNvSpPr>
                <a:spLocks noChangeShapeType="1"/>
              </p:cNvSpPr>
              <p:nvPr/>
            </p:nvSpPr>
            <p:spPr bwMode="auto">
              <a:xfrm>
                <a:off x="3660" y="2711"/>
                <a:ext cx="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99"/>
              <p:cNvSpPr>
                <a:spLocks noChangeShapeType="1"/>
              </p:cNvSpPr>
              <p:nvPr/>
            </p:nvSpPr>
            <p:spPr bwMode="auto">
              <a:xfrm>
                <a:off x="3582" y="2715"/>
                <a:ext cx="0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100"/>
              <p:cNvSpPr>
                <a:spLocks noChangeShapeType="1"/>
              </p:cNvSpPr>
              <p:nvPr/>
            </p:nvSpPr>
            <p:spPr bwMode="auto">
              <a:xfrm>
                <a:off x="3540" y="2738"/>
                <a:ext cx="0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101"/>
              <p:cNvSpPr>
                <a:spLocks noChangeShapeType="1"/>
              </p:cNvSpPr>
              <p:nvPr/>
            </p:nvSpPr>
            <p:spPr bwMode="auto">
              <a:xfrm>
                <a:off x="3711" y="2736"/>
                <a:ext cx="0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102"/>
              <p:cNvSpPr>
                <a:spLocks noChangeShapeType="1"/>
              </p:cNvSpPr>
              <p:nvPr/>
            </p:nvSpPr>
            <p:spPr bwMode="auto">
              <a:xfrm>
                <a:off x="3626" y="2736"/>
                <a:ext cx="0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103"/>
              <p:cNvSpPr>
                <a:spLocks noChangeShapeType="1"/>
              </p:cNvSpPr>
              <p:nvPr/>
            </p:nvSpPr>
            <p:spPr bwMode="auto">
              <a:xfrm>
                <a:off x="3284" y="2351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04"/>
              <p:cNvSpPr>
                <a:spLocks noChangeShapeType="1"/>
              </p:cNvSpPr>
              <p:nvPr/>
            </p:nvSpPr>
            <p:spPr bwMode="auto">
              <a:xfrm>
                <a:off x="3131" y="2351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105"/>
              <p:cNvSpPr>
                <a:spLocks noChangeShapeType="1"/>
              </p:cNvSpPr>
              <p:nvPr/>
            </p:nvSpPr>
            <p:spPr bwMode="auto">
              <a:xfrm>
                <a:off x="2993" y="2354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106"/>
              <p:cNvSpPr>
                <a:spLocks noChangeShapeType="1"/>
              </p:cNvSpPr>
              <p:nvPr/>
            </p:nvSpPr>
            <p:spPr bwMode="auto">
              <a:xfrm>
                <a:off x="3398" y="2402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107"/>
              <p:cNvSpPr>
                <a:spLocks noChangeShapeType="1"/>
              </p:cNvSpPr>
              <p:nvPr/>
            </p:nvSpPr>
            <p:spPr bwMode="auto">
              <a:xfrm>
                <a:off x="3219" y="2400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108"/>
              <p:cNvSpPr>
                <a:spLocks noChangeShapeType="1"/>
              </p:cNvSpPr>
              <p:nvPr/>
            </p:nvSpPr>
            <p:spPr bwMode="auto">
              <a:xfrm>
                <a:off x="3066" y="2402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109"/>
              <p:cNvSpPr>
                <a:spLocks noChangeShapeType="1"/>
              </p:cNvSpPr>
              <p:nvPr/>
            </p:nvSpPr>
            <p:spPr bwMode="auto">
              <a:xfrm>
                <a:off x="2883" y="240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110"/>
              <p:cNvSpPr>
                <a:spLocks noChangeShapeType="1"/>
              </p:cNvSpPr>
              <p:nvPr/>
            </p:nvSpPr>
            <p:spPr bwMode="auto">
              <a:xfrm>
                <a:off x="2846" y="2355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111"/>
              <p:cNvSpPr>
                <a:spLocks noChangeShapeType="1"/>
              </p:cNvSpPr>
              <p:nvPr/>
            </p:nvSpPr>
            <p:spPr bwMode="auto">
              <a:xfrm>
                <a:off x="2750" y="2403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112"/>
              <p:cNvSpPr>
                <a:spLocks noChangeShapeType="1"/>
              </p:cNvSpPr>
              <p:nvPr/>
            </p:nvSpPr>
            <p:spPr bwMode="auto">
              <a:xfrm>
                <a:off x="2678" y="2354"/>
                <a:ext cx="0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113"/>
              <p:cNvSpPr>
                <a:spLocks noChangeShapeType="1"/>
              </p:cNvSpPr>
              <p:nvPr/>
            </p:nvSpPr>
            <p:spPr bwMode="auto">
              <a:xfrm>
                <a:off x="2603" y="2403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114"/>
              <p:cNvSpPr>
                <a:spLocks noChangeShapeType="1"/>
              </p:cNvSpPr>
              <p:nvPr/>
            </p:nvSpPr>
            <p:spPr bwMode="auto">
              <a:xfrm>
                <a:off x="2538" y="2351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115"/>
              <p:cNvSpPr>
                <a:spLocks noChangeShapeType="1"/>
              </p:cNvSpPr>
              <p:nvPr/>
            </p:nvSpPr>
            <p:spPr bwMode="auto">
              <a:xfrm>
                <a:off x="2456" y="24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116"/>
              <p:cNvSpPr>
                <a:spLocks noChangeShapeType="1"/>
              </p:cNvSpPr>
              <p:nvPr/>
            </p:nvSpPr>
            <p:spPr bwMode="auto">
              <a:xfrm>
                <a:off x="2414" y="2352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117"/>
              <p:cNvSpPr>
                <a:spLocks noChangeShapeType="1"/>
              </p:cNvSpPr>
              <p:nvPr/>
            </p:nvSpPr>
            <p:spPr bwMode="auto">
              <a:xfrm>
                <a:off x="2348" y="2403"/>
                <a:ext cx="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118"/>
              <p:cNvSpPr>
                <a:spLocks noChangeShapeType="1"/>
              </p:cNvSpPr>
              <p:nvPr/>
            </p:nvSpPr>
            <p:spPr bwMode="auto">
              <a:xfrm>
                <a:off x="2243" y="2402"/>
                <a:ext cx="0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119"/>
              <p:cNvSpPr>
                <a:spLocks noChangeShapeType="1"/>
              </p:cNvSpPr>
              <p:nvPr/>
            </p:nvSpPr>
            <p:spPr bwMode="auto">
              <a:xfrm>
                <a:off x="2042" y="2451"/>
                <a:ext cx="0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120"/>
              <p:cNvSpPr>
                <a:spLocks noChangeShapeType="1"/>
              </p:cNvSpPr>
              <p:nvPr/>
            </p:nvSpPr>
            <p:spPr bwMode="auto">
              <a:xfrm>
                <a:off x="2168" y="2448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121"/>
              <p:cNvSpPr>
                <a:spLocks noChangeShapeType="1"/>
              </p:cNvSpPr>
              <p:nvPr/>
            </p:nvSpPr>
            <p:spPr bwMode="auto">
              <a:xfrm>
                <a:off x="2822" y="2450"/>
                <a:ext cx="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122"/>
              <p:cNvSpPr>
                <a:spLocks noChangeShapeType="1"/>
              </p:cNvSpPr>
              <p:nvPr/>
            </p:nvSpPr>
            <p:spPr bwMode="auto">
              <a:xfrm>
                <a:off x="2952" y="2448"/>
                <a:ext cx="0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123"/>
              <p:cNvSpPr>
                <a:spLocks noChangeShapeType="1"/>
              </p:cNvSpPr>
              <p:nvPr/>
            </p:nvSpPr>
            <p:spPr bwMode="auto">
              <a:xfrm>
                <a:off x="1964" y="2594"/>
                <a:ext cx="0" cy="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124"/>
              <p:cNvSpPr>
                <a:spLocks noChangeShapeType="1"/>
              </p:cNvSpPr>
              <p:nvPr/>
            </p:nvSpPr>
            <p:spPr bwMode="auto">
              <a:xfrm>
                <a:off x="2043" y="2594"/>
                <a:ext cx="0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125"/>
              <p:cNvSpPr>
                <a:spLocks noChangeShapeType="1"/>
              </p:cNvSpPr>
              <p:nvPr/>
            </p:nvSpPr>
            <p:spPr bwMode="auto">
              <a:xfrm>
                <a:off x="2142" y="2595"/>
                <a:ext cx="0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126"/>
              <p:cNvSpPr>
                <a:spLocks noChangeShapeType="1"/>
              </p:cNvSpPr>
              <p:nvPr/>
            </p:nvSpPr>
            <p:spPr bwMode="auto">
              <a:xfrm>
                <a:off x="2241" y="2594"/>
                <a:ext cx="0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127"/>
              <p:cNvSpPr>
                <a:spLocks noChangeShapeType="1"/>
              </p:cNvSpPr>
              <p:nvPr/>
            </p:nvSpPr>
            <p:spPr bwMode="auto">
              <a:xfrm>
                <a:off x="2334" y="2592"/>
                <a:ext cx="0" cy="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Line 128"/>
              <p:cNvSpPr>
                <a:spLocks noChangeShapeType="1"/>
              </p:cNvSpPr>
              <p:nvPr/>
            </p:nvSpPr>
            <p:spPr bwMode="auto">
              <a:xfrm>
                <a:off x="2423" y="2592"/>
                <a:ext cx="0" cy="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129"/>
              <p:cNvSpPr>
                <a:spLocks noChangeShapeType="1"/>
              </p:cNvSpPr>
              <p:nvPr/>
            </p:nvSpPr>
            <p:spPr bwMode="auto">
              <a:xfrm>
                <a:off x="2496" y="2592"/>
                <a:ext cx="0" cy="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Line 130"/>
              <p:cNvSpPr>
                <a:spLocks noChangeShapeType="1"/>
              </p:cNvSpPr>
              <p:nvPr/>
            </p:nvSpPr>
            <p:spPr bwMode="auto">
              <a:xfrm>
                <a:off x="2592" y="2592"/>
                <a:ext cx="0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131"/>
              <p:cNvSpPr>
                <a:spLocks noChangeShapeType="1"/>
              </p:cNvSpPr>
              <p:nvPr/>
            </p:nvSpPr>
            <p:spPr bwMode="auto">
              <a:xfrm>
                <a:off x="2199" y="2618"/>
                <a:ext cx="0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Line 132"/>
              <p:cNvSpPr>
                <a:spLocks noChangeShapeType="1"/>
              </p:cNvSpPr>
              <p:nvPr/>
            </p:nvSpPr>
            <p:spPr bwMode="auto">
              <a:xfrm>
                <a:off x="2288" y="2618"/>
                <a:ext cx="0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133"/>
              <p:cNvSpPr>
                <a:spLocks noChangeShapeType="1"/>
              </p:cNvSpPr>
              <p:nvPr/>
            </p:nvSpPr>
            <p:spPr bwMode="auto">
              <a:xfrm>
                <a:off x="2375" y="2618"/>
                <a:ext cx="0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134"/>
              <p:cNvSpPr>
                <a:spLocks noChangeShapeType="1"/>
              </p:cNvSpPr>
              <p:nvPr/>
            </p:nvSpPr>
            <p:spPr bwMode="auto">
              <a:xfrm>
                <a:off x="2540" y="2640"/>
                <a:ext cx="0" cy="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135"/>
              <p:cNvSpPr>
                <a:spLocks noChangeShapeType="1"/>
              </p:cNvSpPr>
              <p:nvPr/>
            </p:nvSpPr>
            <p:spPr bwMode="auto">
              <a:xfrm>
                <a:off x="2622" y="2640"/>
                <a:ext cx="0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Line 136"/>
            <p:cNvSpPr>
              <a:spLocks noChangeShapeType="1"/>
            </p:cNvSpPr>
            <p:nvPr/>
          </p:nvSpPr>
          <p:spPr bwMode="auto">
            <a:xfrm flipH="1">
              <a:off x="1057237" y="6217363"/>
              <a:ext cx="9877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37"/>
            <p:cNvSpPr>
              <a:spLocks noChangeShapeType="1"/>
            </p:cNvSpPr>
            <p:nvPr/>
          </p:nvSpPr>
          <p:spPr bwMode="auto">
            <a:xfrm>
              <a:off x="2916541" y="6217363"/>
              <a:ext cx="9877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138"/>
            <p:cNvSpPr txBox="1">
              <a:spLocks noChangeArrowheads="1"/>
            </p:cNvSpPr>
            <p:nvPr/>
          </p:nvSpPr>
          <p:spPr bwMode="auto">
            <a:xfrm>
              <a:off x="2342772" y="6111240"/>
              <a:ext cx="268728" cy="18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25’</a:t>
              </a:r>
            </a:p>
          </p:txBody>
        </p:sp>
        <p:sp>
          <p:nvSpPr>
            <p:cNvPr id="26" name="Line 139"/>
            <p:cNvSpPr>
              <a:spLocks noChangeShapeType="1"/>
            </p:cNvSpPr>
            <p:nvPr/>
          </p:nvSpPr>
          <p:spPr bwMode="auto">
            <a:xfrm>
              <a:off x="1019713" y="5870420"/>
              <a:ext cx="0" cy="1580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40"/>
            <p:cNvSpPr>
              <a:spLocks noChangeShapeType="1"/>
            </p:cNvSpPr>
            <p:nvPr/>
          </p:nvSpPr>
          <p:spPr bwMode="auto">
            <a:xfrm flipV="1">
              <a:off x="1019713" y="5468333"/>
              <a:ext cx="0" cy="175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41"/>
            <p:cNvSpPr txBox="1">
              <a:spLocks noChangeArrowheads="1"/>
            </p:cNvSpPr>
            <p:nvPr/>
          </p:nvSpPr>
          <p:spPr bwMode="auto">
            <a:xfrm>
              <a:off x="914400" y="5664070"/>
              <a:ext cx="215466" cy="18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4’</a:t>
              </a:r>
            </a:p>
          </p:txBody>
        </p:sp>
        <p:sp>
          <p:nvSpPr>
            <p:cNvPr id="29" name="Text Box 142"/>
            <p:cNvSpPr txBox="1">
              <a:spLocks noChangeArrowheads="1"/>
            </p:cNvSpPr>
            <p:nvPr/>
          </p:nvSpPr>
          <p:spPr bwMode="auto">
            <a:xfrm>
              <a:off x="1146813" y="5349240"/>
              <a:ext cx="204572" cy="18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/>
                <a:t>E</a:t>
              </a:r>
            </a:p>
          </p:txBody>
        </p:sp>
        <p:sp>
          <p:nvSpPr>
            <p:cNvPr id="30" name="Text Box 143"/>
            <p:cNvSpPr txBox="1">
              <a:spLocks noChangeArrowheads="1"/>
            </p:cNvSpPr>
            <p:nvPr/>
          </p:nvSpPr>
          <p:spPr bwMode="auto">
            <a:xfrm>
              <a:off x="3657358" y="5356315"/>
              <a:ext cx="232413" cy="18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/>
                <a:t>W</a:t>
              </a:r>
            </a:p>
          </p:txBody>
        </p:sp>
        <p:sp>
          <p:nvSpPr>
            <p:cNvPr id="31" name="Text Box 144"/>
            <p:cNvSpPr txBox="1">
              <a:spLocks noChangeArrowheads="1"/>
            </p:cNvSpPr>
            <p:nvPr/>
          </p:nvSpPr>
          <p:spPr bwMode="auto">
            <a:xfrm>
              <a:off x="533400" y="5104765"/>
              <a:ext cx="39433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“Cross-section along dirt road showing exposure of </a:t>
              </a:r>
              <a:r>
                <a:rPr lang="en-US" altLang="en-US" sz="1000" dirty="0" err="1">
                  <a:latin typeface="Times New Roman" panose="02020603050405020304" pitchFamily="18" charset="0"/>
                </a:rPr>
                <a:t>Minnikata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 limestone”</a:t>
              </a:r>
            </a:p>
          </p:txBody>
        </p:sp>
        <p:sp>
          <p:nvSpPr>
            <p:cNvPr id="32" name="Text Box 207"/>
            <p:cNvSpPr txBox="1">
              <a:spLocks noChangeArrowheads="1"/>
            </p:cNvSpPr>
            <p:nvPr/>
          </p:nvSpPr>
          <p:spPr bwMode="auto">
            <a:xfrm>
              <a:off x="560388" y="3078162"/>
              <a:ext cx="539750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u="sng">
                  <a:latin typeface="Times New Roman" panose="02020603050405020304" pitchFamily="18" charset="0"/>
                </a:rPr>
                <a:t>S-D/Bed</a:t>
              </a:r>
            </a:p>
          </p:txBody>
        </p:sp>
        <p:sp>
          <p:nvSpPr>
            <p:cNvPr id="33" name="Text Box 208"/>
            <p:cNvSpPr txBox="1">
              <a:spLocks noChangeArrowheads="1"/>
            </p:cNvSpPr>
            <p:nvPr/>
          </p:nvSpPr>
          <p:spPr bwMode="auto">
            <a:xfrm>
              <a:off x="487363" y="3305175"/>
              <a:ext cx="7429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u="sng">
                  <a:latin typeface="Times New Roman" panose="02020603050405020304" pitchFamily="18" charset="0"/>
                </a:rPr>
                <a:t>N35</a:t>
              </a:r>
              <a:r>
                <a:rPr lang="en-US" altLang="en-US" sz="800" u="sng" baseline="30000">
                  <a:latin typeface="Times New Roman" panose="02020603050405020304" pitchFamily="18" charset="0"/>
                </a:rPr>
                <a:t>o</a:t>
              </a:r>
              <a:r>
                <a:rPr lang="en-US" altLang="en-US" sz="800" u="sng">
                  <a:latin typeface="Times New Roman" panose="02020603050405020304" pitchFamily="18" charset="0"/>
                </a:rPr>
                <a:t>W, 20</a:t>
              </a:r>
              <a:r>
                <a:rPr lang="en-US" altLang="en-US" sz="800" u="sng" baseline="30000">
                  <a:latin typeface="Times New Roman" panose="02020603050405020304" pitchFamily="18" charset="0"/>
                </a:rPr>
                <a:t>o</a:t>
              </a:r>
              <a:r>
                <a:rPr lang="en-US" altLang="en-US" sz="800" u="sng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4" name="Text Box 209"/>
            <p:cNvSpPr txBox="1">
              <a:spLocks noChangeArrowheads="1"/>
            </p:cNvSpPr>
            <p:nvPr/>
          </p:nvSpPr>
          <p:spPr bwMode="auto">
            <a:xfrm>
              <a:off x="4967288" y="976313"/>
              <a:ext cx="36099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Continuing ~east toward main north-south drainage valley.  Should</a:t>
              </a:r>
            </a:p>
          </p:txBody>
        </p:sp>
        <p:sp>
          <p:nvSpPr>
            <p:cNvPr id="35" name="Text Box 210"/>
            <p:cNvSpPr txBox="1">
              <a:spLocks noChangeArrowheads="1"/>
            </p:cNvSpPr>
            <p:nvPr/>
          </p:nvSpPr>
          <p:spPr bwMode="auto">
            <a:xfrm>
              <a:off x="4953000" y="1169988"/>
              <a:ext cx="25257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find exposure of older St. Peter Ss in valley.   </a:t>
              </a:r>
            </a:p>
          </p:txBody>
        </p:sp>
        <p:sp>
          <p:nvSpPr>
            <p:cNvPr id="36" name="Text Box 212"/>
            <p:cNvSpPr txBox="1">
              <a:spLocks noChangeArrowheads="1"/>
            </p:cNvSpPr>
            <p:nvPr/>
          </p:nvSpPr>
          <p:spPr bwMode="auto">
            <a:xfrm>
              <a:off x="5330813" y="1719072"/>
              <a:ext cx="31511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20’ down into the valley at about the 1400’ contour line,   </a:t>
              </a:r>
            </a:p>
          </p:txBody>
        </p:sp>
        <p:sp>
          <p:nvSpPr>
            <p:cNvPr id="37" name="Text Box 213"/>
            <p:cNvSpPr txBox="1">
              <a:spLocks noChangeArrowheads="1"/>
            </p:cNvSpPr>
            <p:nvPr/>
          </p:nvSpPr>
          <p:spPr bwMode="auto">
            <a:xfrm>
              <a:off x="4876800" y="1600200"/>
              <a:ext cx="5381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Times New Roman" panose="02020603050405020304" pitchFamily="18" charset="0"/>
                </a:rPr>
                <a:t>CC-02</a:t>
              </a:r>
            </a:p>
          </p:txBody>
        </p:sp>
        <p:sp>
          <p:nvSpPr>
            <p:cNvPr id="38" name="Text Box 214"/>
            <p:cNvSpPr txBox="1">
              <a:spLocks noChangeArrowheads="1"/>
            </p:cNvSpPr>
            <p:nvPr/>
          </p:nvSpPr>
          <p:spPr bwMode="auto">
            <a:xfrm>
              <a:off x="5301920" y="1916672"/>
              <a:ext cx="32416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the soil becomes sandy.  There is an outcrop of sandstone    </a:t>
              </a:r>
            </a:p>
          </p:txBody>
        </p:sp>
        <p:sp>
          <p:nvSpPr>
            <p:cNvPr id="39" name="Text Box 215"/>
            <p:cNvSpPr txBox="1">
              <a:spLocks noChangeArrowheads="1"/>
            </p:cNvSpPr>
            <p:nvPr/>
          </p:nvSpPr>
          <p:spPr bwMode="auto">
            <a:xfrm>
              <a:off x="5297487" y="2087652"/>
              <a:ext cx="33131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about another 30’ below.  Looks like a good place for S-D.    </a:t>
              </a:r>
            </a:p>
          </p:txBody>
        </p:sp>
        <p:sp>
          <p:nvSpPr>
            <p:cNvPr id="40" name="Text Box 216"/>
            <p:cNvSpPr txBox="1">
              <a:spLocks noChangeArrowheads="1"/>
            </p:cNvSpPr>
            <p:nvPr/>
          </p:nvSpPr>
          <p:spPr bwMode="auto">
            <a:xfrm>
              <a:off x="4876800" y="2438400"/>
              <a:ext cx="5381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Times New Roman" panose="02020603050405020304" pitchFamily="18" charset="0"/>
                </a:rPr>
                <a:t>CC-03</a:t>
              </a:r>
            </a:p>
          </p:txBody>
        </p:sp>
        <p:sp>
          <p:nvSpPr>
            <p:cNvPr id="41" name="Text Box 217"/>
            <p:cNvSpPr txBox="1">
              <a:spLocks noChangeArrowheads="1"/>
            </p:cNvSpPr>
            <p:nvPr/>
          </p:nvSpPr>
          <p:spPr bwMode="auto">
            <a:xfrm>
              <a:off x="5341938" y="2444750"/>
              <a:ext cx="2528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Times New Roman" panose="02020603050405020304" pitchFamily="18" charset="0"/>
                </a:rPr>
                <a:t>Mile 16 on Boulder Hill Road 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(St. Peter </a:t>
              </a:r>
              <a:r>
                <a:rPr lang="en-US" altLang="en-US" sz="1000" dirty="0" err="1">
                  <a:latin typeface="Times New Roman" panose="02020603050405020304" pitchFamily="18" charset="0"/>
                </a:rPr>
                <a:t>Ss</a:t>
              </a:r>
              <a:r>
                <a:rPr lang="en-US" altLang="en-US" sz="1000" dirty="0">
                  <a:latin typeface="Times New Roman" panose="02020603050405020304" pitchFamily="18" charset="0"/>
                </a:rPr>
                <a:t>).  </a:t>
              </a:r>
            </a:p>
          </p:txBody>
        </p:sp>
        <p:sp>
          <p:nvSpPr>
            <p:cNvPr id="42" name="Text Box 218"/>
            <p:cNvSpPr txBox="1">
              <a:spLocks noChangeArrowheads="1"/>
            </p:cNvSpPr>
            <p:nvPr/>
          </p:nvSpPr>
          <p:spPr bwMode="auto">
            <a:xfrm>
              <a:off x="5330825" y="2630488"/>
              <a:ext cx="3340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Nick point which exposes about 15 vertical feet over a length</a:t>
              </a:r>
            </a:p>
          </p:txBody>
        </p:sp>
        <p:sp>
          <p:nvSpPr>
            <p:cNvPr id="43" name="Text Box 220"/>
            <p:cNvSpPr txBox="1">
              <a:spLocks noChangeArrowheads="1"/>
            </p:cNvSpPr>
            <p:nvPr/>
          </p:nvSpPr>
          <p:spPr bwMode="auto">
            <a:xfrm>
              <a:off x="5345113" y="2819400"/>
              <a:ext cx="32654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of 10’ at the bottom and narrowing to about 5 feet at the top.</a:t>
              </a:r>
            </a:p>
          </p:txBody>
        </p:sp>
        <p:sp>
          <p:nvSpPr>
            <p:cNvPr id="44" name="Text Box 221"/>
            <p:cNvSpPr txBox="1">
              <a:spLocks noChangeArrowheads="1"/>
            </p:cNvSpPr>
            <p:nvPr/>
          </p:nvSpPr>
          <p:spPr bwMode="auto">
            <a:xfrm>
              <a:off x="5345113" y="3011488"/>
              <a:ext cx="31686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There are tangentially truncated cross-beds which range in</a:t>
              </a:r>
            </a:p>
          </p:txBody>
        </p:sp>
        <p:sp>
          <p:nvSpPr>
            <p:cNvPr id="45" name="Text Box 222"/>
            <p:cNvSpPr txBox="1">
              <a:spLocks noChangeArrowheads="1"/>
            </p:cNvSpPr>
            <p:nvPr/>
          </p:nvSpPr>
          <p:spPr bwMode="auto">
            <a:xfrm>
              <a:off x="5334000" y="3182938"/>
              <a:ext cx="33004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thickness from 1.5’ to 2.0’ with the thinner beds near the top.</a:t>
              </a:r>
            </a:p>
          </p:txBody>
        </p:sp>
        <p:sp>
          <p:nvSpPr>
            <p:cNvPr id="46" name="Text Box 223"/>
            <p:cNvSpPr txBox="1">
              <a:spLocks noChangeArrowheads="1"/>
            </p:cNvSpPr>
            <p:nvPr/>
          </p:nvSpPr>
          <p:spPr bwMode="auto">
            <a:xfrm>
              <a:off x="5334000" y="3352800"/>
              <a:ext cx="32067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Times New Roman" panose="02020603050405020304" pitchFamily="18" charset="0"/>
                </a:rPr>
                <a:t>The upper most bed is oxidized dark brown and provides a </a:t>
              </a:r>
            </a:p>
          </p:txBody>
        </p:sp>
        <p:sp>
          <p:nvSpPr>
            <p:cNvPr id="47" name="Text Box 224"/>
            <p:cNvSpPr txBox="1">
              <a:spLocks noChangeArrowheads="1"/>
            </p:cNvSpPr>
            <p:nvPr/>
          </p:nvSpPr>
          <p:spPr bwMode="auto">
            <a:xfrm>
              <a:off x="5316538" y="3529013"/>
              <a:ext cx="9794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resistant ledge. </a:t>
              </a:r>
            </a:p>
          </p:txBody>
        </p:sp>
        <p:sp>
          <p:nvSpPr>
            <p:cNvPr id="48" name="Text Box 225"/>
            <p:cNvSpPr txBox="1">
              <a:spLocks noChangeArrowheads="1"/>
            </p:cNvSpPr>
            <p:nvPr/>
          </p:nvSpPr>
          <p:spPr bwMode="auto">
            <a:xfrm>
              <a:off x="5334000" y="3810000"/>
              <a:ext cx="17256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Rock Description: St Peter Ss </a:t>
              </a:r>
            </a:p>
          </p:txBody>
        </p:sp>
        <p:sp>
          <p:nvSpPr>
            <p:cNvPr id="49" name="Text Box 226"/>
            <p:cNvSpPr txBox="1">
              <a:spLocks noChangeArrowheads="1"/>
            </p:cNvSpPr>
            <p:nvPr/>
          </p:nvSpPr>
          <p:spPr bwMode="auto">
            <a:xfrm>
              <a:off x="5334000" y="4159250"/>
              <a:ext cx="3105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Weathered surface is med. brn, fresh is light yellow.  All </a:t>
              </a:r>
            </a:p>
          </p:txBody>
        </p:sp>
        <p:sp>
          <p:nvSpPr>
            <p:cNvPr id="50" name="Text Box 311"/>
            <p:cNvSpPr txBox="1">
              <a:spLocks noChangeArrowheads="1"/>
            </p:cNvSpPr>
            <p:nvPr/>
          </p:nvSpPr>
          <p:spPr bwMode="auto">
            <a:xfrm>
              <a:off x="6149975" y="5100638"/>
              <a:ext cx="2032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Stratigraphic Column of St. Peter Ss</a:t>
              </a:r>
            </a:p>
          </p:txBody>
        </p:sp>
        <p:sp>
          <p:nvSpPr>
            <p:cNvPr id="51" name="Text Box 312"/>
            <p:cNvSpPr txBox="1">
              <a:spLocks noChangeArrowheads="1"/>
            </p:cNvSpPr>
            <p:nvPr/>
          </p:nvSpPr>
          <p:spPr bwMode="auto">
            <a:xfrm>
              <a:off x="6173788" y="5268913"/>
              <a:ext cx="16303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exposure near valley bottom</a:t>
              </a:r>
            </a:p>
          </p:txBody>
        </p:sp>
        <p:grpSp>
          <p:nvGrpSpPr>
            <p:cNvPr id="52" name="Group 227"/>
            <p:cNvGrpSpPr>
              <a:grpSpLocks/>
            </p:cNvGrpSpPr>
            <p:nvPr/>
          </p:nvGrpSpPr>
          <p:grpSpPr bwMode="auto">
            <a:xfrm>
              <a:off x="5392738" y="4778375"/>
              <a:ext cx="495300" cy="1624013"/>
              <a:chOff x="1796" y="1384"/>
              <a:chExt cx="612" cy="1929"/>
            </a:xfrm>
          </p:grpSpPr>
          <p:sp>
            <p:nvSpPr>
              <p:cNvPr id="64" name="Line 228"/>
              <p:cNvSpPr>
                <a:spLocks noChangeShapeType="1"/>
              </p:cNvSpPr>
              <p:nvPr/>
            </p:nvSpPr>
            <p:spPr bwMode="auto">
              <a:xfrm>
                <a:off x="1824" y="1388"/>
                <a:ext cx="0" cy="19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229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230"/>
              <p:cNvSpPr>
                <a:spLocks/>
              </p:cNvSpPr>
              <p:nvPr/>
            </p:nvSpPr>
            <p:spPr bwMode="auto">
              <a:xfrm>
                <a:off x="1824" y="1384"/>
                <a:ext cx="584" cy="112"/>
              </a:xfrm>
              <a:custGeom>
                <a:avLst/>
                <a:gdLst>
                  <a:gd name="T0" fmla="*/ 0 w 584"/>
                  <a:gd name="T1" fmla="*/ 8 h 112"/>
                  <a:gd name="T2" fmla="*/ 240 w 584"/>
                  <a:gd name="T3" fmla="*/ 8 h 112"/>
                  <a:gd name="T4" fmla="*/ 432 w 584"/>
                  <a:gd name="T5" fmla="*/ 8 h 112"/>
                  <a:gd name="T6" fmla="*/ 576 w 584"/>
                  <a:gd name="T7" fmla="*/ 56 h 112"/>
                  <a:gd name="T8" fmla="*/ 480 w 584"/>
                  <a:gd name="T9" fmla="*/ 104 h 112"/>
                  <a:gd name="T10" fmla="*/ 0 w 584"/>
                  <a:gd name="T11" fmla="*/ 104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4"/>
                  <a:gd name="T19" fmla="*/ 0 h 112"/>
                  <a:gd name="T20" fmla="*/ 584 w 584"/>
                  <a:gd name="T21" fmla="*/ 112 h 1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4" h="112">
                    <a:moveTo>
                      <a:pt x="0" y="8"/>
                    </a:moveTo>
                    <a:cubicBezTo>
                      <a:pt x="84" y="8"/>
                      <a:pt x="168" y="8"/>
                      <a:pt x="240" y="8"/>
                    </a:cubicBezTo>
                    <a:cubicBezTo>
                      <a:pt x="312" y="8"/>
                      <a:pt x="376" y="0"/>
                      <a:pt x="432" y="8"/>
                    </a:cubicBezTo>
                    <a:cubicBezTo>
                      <a:pt x="488" y="16"/>
                      <a:pt x="568" y="40"/>
                      <a:pt x="576" y="56"/>
                    </a:cubicBezTo>
                    <a:cubicBezTo>
                      <a:pt x="584" y="72"/>
                      <a:pt x="576" y="96"/>
                      <a:pt x="480" y="104"/>
                    </a:cubicBezTo>
                    <a:cubicBezTo>
                      <a:pt x="384" y="112"/>
                      <a:pt x="192" y="108"/>
                      <a:pt x="0" y="1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231"/>
              <p:cNvSpPr>
                <a:spLocks/>
              </p:cNvSpPr>
              <p:nvPr/>
            </p:nvSpPr>
            <p:spPr bwMode="auto">
              <a:xfrm>
                <a:off x="2208" y="1488"/>
                <a:ext cx="145" cy="1825"/>
              </a:xfrm>
              <a:custGeom>
                <a:avLst/>
                <a:gdLst>
                  <a:gd name="T0" fmla="*/ 0 w 145"/>
                  <a:gd name="T1" fmla="*/ 0 h 1825"/>
                  <a:gd name="T2" fmla="*/ 14 w 145"/>
                  <a:gd name="T3" fmla="*/ 224 h 1825"/>
                  <a:gd name="T4" fmla="*/ 47 w 145"/>
                  <a:gd name="T5" fmla="*/ 399 h 1825"/>
                  <a:gd name="T6" fmla="*/ 80 w 145"/>
                  <a:gd name="T7" fmla="*/ 520 h 1825"/>
                  <a:gd name="T8" fmla="*/ 91 w 145"/>
                  <a:gd name="T9" fmla="*/ 800 h 1825"/>
                  <a:gd name="T10" fmla="*/ 74 w 145"/>
                  <a:gd name="T11" fmla="*/ 1068 h 1825"/>
                  <a:gd name="T12" fmla="*/ 69 w 145"/>
                  <a:gd name="T13" fmla="*/ 1293 h 1825"/>
                  <a:gd name="T14" fmla="*/ 118 w 145"/>
                  <a:gd name="T15" fmla="*/ 1491 h 1825"/>
                  <a:gd name="T16" fmla="*/ 129 w 145"/>
                  <a:gd name="T17" fmla="*/ 1661 h 1825"/>
                  <a:gd name="T18" fmla="*/ 145 w 145"/>
                  <a:gd name="T19" fmla="*/ 1825 h 18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5"/>
                  <a:gd name="T31" fmla="*/ 0 h 1825"/>
                  <a:gd name="T32" fmla="*/ 145 w 145"/>
                  <a:gd name="T33" fmla="*/ 1825 h 18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5" h="1825">
                    <a:moveTo>
                      <a:pt x="0" y="0"/>
                    </a:moveTo>
                    <a:cubicBezTo>
                      <a:pt x="3" y="79"/>
                      <a:pt x="6" y="158"/>
                      <a:pt x="14" y="224"/>
                    </a:cubicBezTo>
                    <a:cubicBezTo>
                      <a:pt x="22" y="290"/>
                      <a:pt x="36" y="350"/>
                      <a:pt x="47" y="399"/>
                    </a:cubicBezTo>
                    <a:cubicBezTo>
                      <a:pt x="58" y="448"/>
                      <a:pt x="73" y="453"/>
                      <a:pt x="80" y="520"/>
                    </a:cubicBezTo>
                    <a:cubicBezTo>
                      <a:pt x="87" y="587"/>
                      <a:pt x="92" y="709"/>
                      <a:pt x="91" y="800"/>
                    </a:cubicBezTo>
                    <a:cubicBezTo>
                      <a:pt x="90" y="891"/>
                      <a:pt x="78" y="986"/>
                      <a:pt x="74" y="1068"/>
                    </a:cubicBezTo>
                    <a:cubicBezTo>
                      <a:pt x="70" y="1150"/>
                      <a:pt x="62" y="1223"/>
                      <a:pt x="69" y="1293"/>
                    </a:cubicBezTo>
                    <a:cubicBezTo>
                      <a:pt x="76" y="1363"/>
                      <a:pt x="108" y="1430"/>
                      <a:pt x="118" y="1491"/>
                    </a:cubicBezTo>
                    <a:cubicBezTo>
                      <a:pt x="128" y="1552"/>
                      <a:pt x="125" y="1605"/>
                      <a:pt x="129" y="1661"/>
                    </a:cubicBezTo>
                    <a:cubicBezTo>
                      <a:pt x="133" y="1717"/>
                      <a:pt x="139" y="1771"/>
                      <a:pt x="145" y="18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232"/>
              <p:cNvSpPr>
                <a:spLocks/>
              </p:cNvSpPr>
              <p:nvPr/>
            </p:nvSpPr>
            <p:spPr bwMode="auto">
              <a:xfrm>
                <a:off x="1824" y="1584"/>
                <a:ext cx="390" cy="6"/>
              </a:xfrm>
              <a:custGeom>
                <a:avLst/>
                <a:gdLst>
                  <a:gd name="T0" fmla="*/ 0 w 390"/>
                  <a:gd name="T1" fmla="*/ 6 h 6"/>
                  <a:gd name="T2" fmla="*/ 222 w 390"/>
                  <a:gd name="T3" fmla="*/ 3 h 6"/>
                  <a:gd name="T4" fmla="*/ 390 w 390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90"/>
                  <a:gd name="T10" fmla="*/ 0 h 6"/>
                  <a:gd name="T11" fmla="*/ 390 w 39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0" h="6">
                    <a:moveTo>
                      <a:pt x="0" y="6"/>
                    </a:moveTo>
                    <a:cubicBezTo>
                      <a:pt x="78" y="5"/>
                      <a:pt x="157" y="4"/>
                      <a:pt x="222" y="3"/>
                    </a:cubicBezTo>
                    <a:cubicBezTo>
                      <a:pt x="287" y="2"/>
                      <a:pt x="338" y="1"/>
                      <a:pt x="39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233"/>
              <p:cNvSpPr>
                <a:spLocks noChangeShapeType="1"/>
              </p:cNvSpPr>
              <p:nvPr/>
            </p:nvSpPr>
            <p:spPr bwMode="auto">
              <a:xfrm flipV="1">
                <a:off x="1824" y="1680"/>
                <a:ext cx="390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34"/>
              <p:cNvSpPr>
                <a:spLocks noChangeShapeType="1"/>
              </p:cNvSpPr>
              <p:nvPr/>
            </p:nvSpPr>
            <p:spPr bwMode="auto">
              <a:xfrm flipV="1">
                <a:off x="1824" y="1767"/>
                <a:ext cx="405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35"/>
              <p:cNvSpPr>
                <a:spLocks noChangeShapeType="1"/>
              </p:cNvSpPr>
              <p:nvPr/>
            </p:nvSpPr>
            <p:spPr bwMode="auto">
              <a:xfrm>
                <a:off x="1824" y="3108"/>
                <a:ext cx="5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36"/>
              <p:cNvSpPr>
                <a:spLocks noChangeShapeType="1"/>
              </p:cNvSpPr>
              <p:nvPr/>
            </p:nvSpPr>
            <p:spPr bwMode="auto">
              <a:xfrm flipV="1">
                <a:off x="1824" y="2898"/>
                <a:ext cx="483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3" name="Group 237"/>
              <p:cNvGrpSpPr>
                <a:grpSpLocks/>
              </p:cNvGrpSpPr>
              <p:nvPr/>
            </p:nvGrpSpPr>
            <p:grpSpPr bwMode="auto">
              <a:xfrm>
                <a:off x="1878" y="2928"/>
                <a:ext cx="420" cy="168"/>
                <a:chOff x="1878" y="2928"/>
                <a:chExt cx="420" cy="168"/>
              </a:xfrm>
            </p:grpSpPr>
            <p:sp>
              <p:nvSpPr>
                <p:cNvPr id="139" name="Freeform 238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239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240"/>
                <p:cNvSpPr>
                  <a:spLocks/>
                </p:cNvSpPr>
                <p:nvPr/>
              </p:nvSpPr>
              <p:spPr bwMode="auto">
                <a:xfrm>
                  <a:off x="2040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241"/>
                <p:cNvSpPr>
                  <a:spLocks/>
                </p:cNvSpPr>
                <p:nvPr/>
              </p:nvSpPr>
              <p:spPr bwMode="auto">
                <a:xfrm>
                  <a:off x="1989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242"/>
                <p:cNvSpPr>
                  <a:spLocks/>
                </p:cNvSpPr>
                <p:nvPr/>
              </p:nvSpPr>
              <p:spPr bwMode="auto">
                <a:xfrm>
                  <a:off x="1953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243"/>
                <p:cNvSpPr>
                  <a:spLocks/>
                </p:cNvSpPr>
                <p:nvPr/>
              </p:nvSpPr>
              <p:spPr bwMode="auto">
                <a:xfrm>
                  <a:off x="1923" y="2943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244"/>
                <p:cNvSpPr>
                  <a:spLocks/>
                </p:cNvSpPr>
                <p:nvPr/>
              </p:nvSpPr>
              <p:spPr bwMode="auto">
                <a:xfrm>
                  <a:off x="1902" y="2952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245"/>
                <p:cNvSpPr>
                  <a:spLocks/>
                </p:cNvSpPr>
                <p:nvPr/>
              </p:nvSpPr>
              <p:spPr bwMode="auto">
                <a:xfrm>
                  <a:off x="1878" y="2970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246"/>
              <p:cNvGrpSpPr>
                <a:grpSpLocks/>
              </p:cNvGrpSpPr>
              <p:nvPr/>
            </p:nvGrpSpPr>
            <p:grpSpPr bwMode="auto">
              <a:xfrm rot="-306045">
                <a:off x="1824" y="1584"/>
                <a:ext cx="372" cy="96"/>
                <a:chOff x="1878" y="2928"/>
                <a:chExt cx="420" cy="168"/>
              </a:xfrm>
            </p:grpSpPr>
            <p:sp>
              <p:nvSpPr>
                <p:cNvPr id="131" name="Freeform 247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248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249"/>
                <p:cNvSpPr>
                  <a:spLocks/>
                </p:cNvSpPr>
                <p:nvPr/>
              </p:nvSpPr>
              <p:spPr bwMode="auto">
                <a:xfrm>
                  <a:off x="2040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250"/>
                <p:cNvSpPr>
                  <a:spLocks/>
                </p:cNvSpPr>
                <p:nvPr/>
              </p:nvSpPr>
              <p:spPr bwMode="auto">
                <a:xfrm>
                  <a:off x="1989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251"/>
                <p:cNvSpPr>
                  <a:spLocks/>
                </p:cNvSpPr>
                <p:nvPr/>
              </p:nvSpPr>
              <p:spPr bwMode="auto">
                <a:xfrm>
                  <a:off x="1953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252"/>
                <p:cNvSpPr>
                  <a:spLocks/>
                </p:cNvSpPr>
                <p:nvPr/>
              </p:nvSpPr>
              <p:spPr bwMode="auto">
                <a:xfrm>
                  <a:off x="1923" y="2943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253"/>
                <p:cNvSpPr>
                  <a:spLocks/>
                </p:cNvSpPr>
                <p:nvPr/>
              </p:nvSpPr>
              <p:spPr bwMode="auto">
                <a:xfrm>
                  <a:off x="1902" y="2952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254"/>
                <p:cNvSpPr>
                  <a:spLocks/>
                </p:cNvSpPr>
                <p:nvPr/>
              </p:nvSpPr>
              <p:spPr bwMode="auto">
                <a:xfrm>
                  <a:off x="1878" y="2970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5" name="Freeform 255"/>
              <p:cNvSpPr>
                <a:spLocks/>
              </p:cNvSpPr>
              <p:nvPr/>
            </p:nvSpPr>
            <p:spPr bwMode="auto">
              <a:xfrm>
                <a:off x="1938" y="1728"/>
                <a:ext cx="174" cy="42"/>
              </a:xfrm>
              <a:custGeom>
                <a:avLst/>
                <a:gdLst>
                  <a:gd name="T0" fmla="*/ 174 w 174"/>
                  <a:gd name="T1" fmla="*/ 0 h 42"/>
                  <a:gd name="T2" fmla="*/ 114 w 174"/>
                  <a:gd name="T3" fmla="*/ 18 h 42"/>
                  <a:gd name="T4" fmla="*/ 0 w 17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42"/>
                  <a:gd name="T11" fmla="*/ 174 w 17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42">
                    <a:moveTo>
                      <a:pt x="174" y="0"/>
                    </a:moveTo>
                    <a:cubicBezTo>
                      <a:pt x="158" y="5"/>
                      <a:pt x="143" y="11"/>
                      <a:pt x="114" y="18"/>
                    </a:cubicBezTo>
                    <a:cubicBezTo>
                      <a:pt x="85" y="25"/>
                      <a:pt x="14" y="21"/>
                      <a:pt x="0" y="42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256"/>
              <p:cNvSpPr>
                <a:spLocks/>
              </p:cNvSpPr>
              <p:nvPr/>
            </p:nvSpPr>
            <p:spPr bwMode="auto">
              <a:xfrm>
                <a:off x="1896" y="1719"/>
                <a:ext cx="174" cy="42"/>
              </a:xfrm>
              <a:custGeom>
                <a:avLst/>
                <a:gdLst>
                  <a:gd name="T0" fmla="*/ 174 w 174"/>
                  <a:gd name="T1" fmla="*/ 0 h 42"/>
                  <a:gd name="T2" fmla="*/ 114 w 174"/>
                  <a:gd name="T3" fmla="*/ 18 h 42"/>
                  <a:gd name="T4" fmla="*/ 0 w 17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42"/>
                  <a:gd name="T11" fmla="*/ 174 w 17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42">
                    <a:moveTo>
                      <a:pt x="174" y="0"/>
                    </a:moveTo>
                    <a:cubicBezTo>
                      <a:pt x="158" y="5"/>
                      <a:pt x="143" y="11"/>
                      <a:pt x="114" y="18"/>
                    </a:cubicBezTo>
                    <a:cubicBezTo>
                      <a:pt x="85" y="25"/>
                      <a:pt x="14" y="21"/>
                      <a:pt x="0" y="42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57"/>
              <p:cNvSpPr>
                <a:spLocks/>
              </p:cNvSpPr>
              <p:nvPr/>
            </p:nvSpPr>
            <p:spPr bwMode="auto">
              <a:xfrm>
                <a:off x="1866" y="1719"/>
                <a:ext cx="174" cy="48"/>
              </a:xfrm>
              <a:custGeom>
                <a:avLst/>
                <a:gdLst>
                  <a:gd name="T0" fmla="*/ 174 w 174"/>
                  <a:gd name="T1" fmla="*/ 0 h 42"/>
                  <a:gd name="T2" fmla="*/ 114 w 174"/>
                  <a:gd name="T3" fmla="*/ 91 h 42"/>
                  <a:gd name="T4" fmla="*/ 0 w 174"/>
                  <a:gd name="T5" fmla="*/ 208 h 42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42"/>
                  <a:gd name="T11" fmla="*/ 174 w 17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42">
                    <a:moveTo>
                      <a:pt x="174" y="0"/>
                    </a:moveTo>
                    <a:cubicBezTo>
                      <a:pt x="158" y="5"/>
                      <a:pt x="143" y="11"/>
                      <a:pt x="114" y="18"/>
                    </a:cubicBezTo>
                    <a:cubicBezTo>
                      <a:pt x="85" y="25"/>
                      <a:pt x="14" y="21"/>
                      <a:pt x="0" y="42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258"/>
              <p:cNvSpPr>
                <a:spLocks/>
              </p:cNvSpPr>
              <p:nvPr/>
            </p:nvSpPr>
            <p:spPr bwMode="auto">
              <a:xfrm>
                <a:off x="1983" y="1722"/>
                <a:ext cx="174" cy="48"/>
              </a:xfrm>
              <a:custGeom>
                <a:avLst/>
                <a:gdLst>
                  <a:gd name="T0" fmla="*/ 174 w 174"/>
                  <a:gd name="T1" fmla="*/ 0 h 42"/>
                  <a:gd name="T2" fmla="*/ 114 w 174"/>
                  <a:gd name="T3" fmla="*/ 91 h 42"/>
                  <a:gd name="T4" fmla="*/ 0 w 174"/>
                  <a:gd name="T5" fmla="*/ 208 h 42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42"/>
                  <a:gd name="T11" fmla="*/ 174 w 17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42">
                    <a:moveTo>
                      <a:pt x="174" y="0"/>
                    </a:moveTo>
                    <a:cubicBezTo>
                      <a:pt x="158" y="5"/>
                      <a:pt x="143" y="11"/>
                      <a:pt x="114" y="18"/>
                    </a:cubicBezTo>
                    <a:cubicBezTo>
                      <a:pt x="85" y="25"/>
                      <a:pt x="14" y="21"/>
                      <a:pt x="0" y="42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259"/>
              <p:cNvSpPr>
                <a:spLocks/>
              </p:cNvSpPr>
              <p:nvPr/>
            </p:nvSpPr>
            <p:spPr bwMode="auto">
              <a:xfrm>
                <a:off x="2025" y="1725"/>
                <a:ext cx="174" cy="48"/>
              </a:xfrm>
              <a:custGeom>
                <a:avLst/>
                <a:gdLst>
                  <a:gd name="T0" fmla="*/ 174 w 174"/>
                  <a:gd name="T1" fmla="*/ 0 h 42"/>
                  <a:gd name="T2" fmla="*/ 114 w 174"/>
                  <a:gd name="T3" fmla="*/ 91 h 42"/>
                  <a:gd name="T4" fmla="*/ 0 w 174"/>
                  <a:gd name="T5" fmla="*/ 208 h 42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42"/>
                  <a:gd name="T11" fmla="*/ 174 w 17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42">
                    <a:moveTo>
                      <a:pt x="174" y="0"/>
                    </a:moveTo>
                    <a:cubicBezTo>
                      <a:pt x="158" y="5"/>
                      <a:pt x="143" y="11"/>
                      <a:pt x="114" y="18"/>
                    </a:cubicBezTo>
                    <a:cubicBezTo>
                      <a:pt x="85" y="25"/>
                      <a:pt x="14" y="21"/>
                      <a:pt x="0" y="42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260"/>
              <p:cNvSpPr>
                <a:spLocks/>
              </p:cNvSpPr>
              <p:nvPr/>
            </p:nvSpPr>
            <p:spPr bwMode="auto">
              <a:xfrm>
                <a:off x="1910" y="3176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261"/>
              <p:cNvSpPr>
                <a:spLocks/>
              </p:cNvSpPr>
              <p:nvPr/>
            </p:nvSpPr>
            <p:spPr bwMode="auto">
              <a:xfrm>
                <a:off x="1880" y="3173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262"/>
              <p:cNvSpPr>
                <a:spLocks/>
              </p:cNvSpPr>
              <p:nvPr/>
            </p:nvSpPr>
            <p:spPr bwMode="auto">
              <a:xfrm>
                <a:off x="1848" y="3168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63"/>
              <p:cNvSpPr>
                <a:spLocks/>
              </p:cNvSpPr>
              <p:nvPr/>
            </p:nvSpPr>
            <p:spPr bwMode="auto">
              <a:xfrm>
                <a:off x="1827" y="3164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264"/>
              <p:cNvSpPr>
                <a:spLocks/>
              </p:cNvSpPr>
              <p:nvPr/>
            </p:nvSpPr>
            <p:spPr bwMode="auto">
              <a:xfrm>
                <a:off x="1968" y="3172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265"/>
              <p:cNvSpPr>
                <a:spLocks/>
              </p:cNvSpPr>
              <p:nvPr/>
            </p:nvSpPr>
            <p:spPr bwMode="auto">
              <a:xfrm>
                <a:off x="1992" y="3172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266"/>
              <p:cNvSpPr>
                <a:spLocks noChangeShapeType="1"/>
              </p:cNvSpPr>
              <p:nvPr/>
            </p:nvSpPr>
            <p:spPr bwMode="auto">
              <a:xfrm>
                <a:off x="1796" y="2896"/>
                <a:ext cx="5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267"/>
              <p:cNvSpPr>
                <a:spLocks noChangeShapeType="1"/>
              </p:cNvSpPr>
              <p:nvPr/>
            </p:nvSpPr>
            <p:spPr bwMode="auto">
              <a:xfrm>
                <a:off x="1824" y="2692"/>
                <a:ext cx="4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268"/>
              <p:cNvSpPr>
                <a:spLocks/>
              </p:cNvSpPr>
              <p:nvPr/>
            </p:nvSpPr>
            <p:spPr bwMode="auto">
              <a:xfrm>
                <a:off x="1882" y="2760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9"/>
              <p:cNvSpPr>
                <a:spLocks/>
              </p:cNvSpPr>
              <p:nvPr/>
            </p:nvSpPr>
            <p:spPr bwMode="auto">
              <a:xfrm>
                <a:off x="1852" y="2757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270"/>
              <p:cNvSpPr>
                <a:spLocks/>
              </p:cNvSpPr>
              <p:nvPr/>
            </p:nvSpPr>
            <p:spPr bwMode="auto">
              <a:xfrm>
                <a:off x="1820" y="2752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271"/>
              <p:cNvSpPr>
                <a:spLocks/>
              </p:cNvSpPr>
              <p:nvPr/>
            </p:nvSpPr>
            <p:spPr bwMode="auto">
              <a:xfrm>
                <a:off x="1799" y="2748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272"/>
              <p:cNvSpPr>
                <a:spLocks/>
              </p:cNvSpPr>
              <p:nvPr/>
            </p:nvSpPr>
            <p:spPr bwMode="auto">
              <a:xfrm>
                <a:off x="1940" y="2756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3" name="Group 273"/>
              <p:cNvGrpSpPr>
                <a:grpSpLocks/>
              </p:cNvGrpSpPr>
              <p:nvPr/>
            </p:nvGrpSpPr>
            <p:grpSpPr bwMode="auto">
              <a:xfrm>
                <a:off x="1858" y="2504"/>
                <a:ext cx="420" cy="168"/>
                <a:chOff x="1878" y="2928"/>
                <a:chExt cx="420" cy="168"/>
              </a:xfrm>
            </p:grpSpPr>
            <p:sp>
              <p:nvSpPr>
                <p:cNvPr id="123" name="Freeform 274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75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76"/>
                <p:cNvSpPr>
                  <a:spLocks/>
                </p:cNvSpPr>
                <p:nvPr/>
              </p:nvSpPr>
              <p:spPr bwMode="auto">
                <a:xfrm>
                  <a:off x="2040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77"/>
                <p:cNvSpPr>
                  <a:spLocks/>
                </p:cNvSpPr>
                <p:nvPr/>
              </p:nvSpPr>
              <p:spPr bwMode="auto">
                <a:xfrm>
                  <a:off x="1989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78"/>
                <p:cNvSpPr>
                  <a:spLocks/>
                </p:cNvSpPr>
                <p:nvPr/>
              </p:nvSpPr>
              <p:spPr bwMode="auto">
                <a:xfrm>
                  <a:off x="1953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79"/>
                <p:cNvSpPr>
                  <a:spLocks/>
                </p:cNvSpPr>
                <p:nvPr/>
              </p:nvSpPr>
              <p:spPr bwMode="auto">
                <a:xfrm>
                  <a:off x="1923" y="2943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80"/>
                <p:cNvSpPr>
                  <a:spLocks/>
                </p:cNvSpPr>
                <p:nvPr/>
              </p:nvSpPr>
              <p:spPr bwMode="auto">
                <a:xfrm>
                  <a:off x="1902" y="2952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281"/>
                <p:cNvSpPr>
                  <a:spLocks/>
                </p:cNvSpPr>
                <p:nvPr/>
              </p:nvSpPr>
              <p:spPr bwMode="auto">
                <a:xfrm>
                  <a:off x="1878" y="2970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282"/>
              <p:cNvGrpSpPr>
                <a:grpSpLocks/>
              </p:cNvGrpSpPr>
              <p:nvPr/>
            </p:nvGrpSpPr>
            <p:grpSpPr bwMode="auto">
              <a:xfrm>
                <a:off x="1858" y="2324"/>
                <a:ext cx="420" cy="168"/>
                <a:chOff x="1878" y="2928"/>
                <a:chExt cx="420" cy="168"/>
              </a:xfrm>
            </p:grpSpPr>
            <p:sp>
              <p:nvSpPr>
                <p:cNvPr id="115" name="Freeform 283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284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285"/>
                <p:cNvSpPr>
                  <a:spLocks/>
                </p:cNvSpPr>
                <p:nvPr/>
              </p:nvSpPr>
              <p:spPr bwMode="auto">
                <a:xfrm>
                  <a:off x="2040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286"/>
                <p:cNvSpPr>
                  <a:spLocks/>
                </p:cNvSpPr>
                <p:nvPr/>
              </p:nvSpPr>
              <p:spPr bwMode="auto">
                <a:xfrm>
                  <a:off x="1989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287"/>
                <p:cNvSpPr>
                  <a:spLocks/>
                </p:cNvSpPr>
                <p:nvPr/>
              </p:nvSpPr>
              <p:spPr bwMode="auto">
                <a:xfrm>
                  <a:off x="1953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288"/>
                <p:cNvSpPr>
                  <a:spLocks/>
                </p:cNvSpPr>
                <p:nvPr/>
              </p:nvSpPr>
              <p:spPr bwMode="auto">
                <a:xfrm>
                  <a:off x="1923" y="2943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289"/>
                <p:cNvSpPr>
                  <a:spLocks/>
                </p:cNvSpPr>
                <p:nvPr/>
              </p:nvSpPr>
              <p:spPr bwMode="auto">
                <a:xfrm>
                  <a:off x="1902" y="2952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290"/>
                <p:cNvSpPr>
                  <a:spLocks/>
                </p:cNvSpPr>
                <p:nvPr/>
              </p:nvSpPr>
              <p:spPr bwMode="auto">
                <a:xfrm>
                  <a:off x="1878" y="2970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" name="Line 291"/>
              <p:cNvSpPr>
                <a:spLocks noChangeShapeType="1"/>
              </p:cNvSpPr>
              <p:nvPr/>
            </p:nvSpPr>
            <p:spPr bwMode="auto">
              <a:xfrm>
                <a:off x="1824" y="2496"/>
                <a:ext cx="4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" name="Group 292"/>
              <p:cNvGrpSpPr>
                <a:grpSpLocks/>
              </p:cNvGrpSpPr>
              <p:nvPr/>
            </p:nvGrpSpPr>
            <p:grpSpPr bwMode="auto">
              <a:xfrm rot="-306045">
                <a:off x="1824" y="1776"/>
                <a:ext cx="372" cy="96"/>
                <a:chOff x="1878" y="2928"/>
                <a:chExt cx="420" cy="168"/>
              </a:xfrm>
            </p:grpSpPr>
            <p:sp>
              <p:nvSpPr>
                <p:cNvPr id="107" name="Freeform 293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294"/>
                <p:cNvSpPr>
                  <a:spLocks/>
                </p:cNvSpPr>
                <p:nvPr/>
              </p:nvSpPr>
              <p:spPr bwMode="auto">
                <a:xfrm>
                  <a:off x="2064" y="2928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295"/>
                <p:cNvSpPr>
                  <a:spLocks/>
                </p:cNvSpPr>
                <p:nvPr/>
              </p:nvSpPr>
              <p:spPr bwMode="auto">
                <a:xfrm>
                  <a:off x="2040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296"/>
                <p:cNvSpPr>
                  <a:spLocks/>
                </p:cNvSpPr>
                <p:nvPr/>
              </p:nvSpPr>
              <p:spPr bwMode="auto">
                <a:xfrm>
                  <a:off x="1989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297"/>
                <p:cNvSpPr>
                  <a:spLocks/>
                </p:cNvSpPr>
                <p:nvPr/>
              </p:nvSpPr>
              <p:spPr bwMode="auto">
                <a:xfrm>
                  <a:off x="1953" y="2931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298"/>
                <p:cNvSpPr>
                  <a:spLocks/>
                </p:cNvSpPr>
                <p:nvPr/>
              </p:nvSpPr>
              <p:spPr bwMode="auto">
                <a:xfrm>
                  <a:off x="1923" y="2943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299"/>
                <p:cNvSpPr>
                  <a:spLocks/>
                </p:cNvSpPr>
                <p:nvPr/>
              </p:nvSpPr>
              <p:spPr bwMode="auto">
                <a:xfrm>
                  <a:off x="1902" y="2952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300"/>
                <p:cNvSpPr>
                  <a:spLocks/>
                </p:cNvSpPr>
                <p:nvPr/>
              </p:nvSpPr>
              <p:spPr bwMode="auto">
                <a:xfrm>
                  <a:off x="1878" y="2970"/>
                  <a:ext cx="234" cy="126"/>
                </a:xfrm>
                <a:custGeom>
                  <a:avLst/>
                  <a:gdLst>
                    <a:gd name="T0" fmla="*/ 0 w 234"/>
                    <a:gd name="T1" fmla="*/ 0 h 126"/>
                    <a:gd name="T2" fmla="*/ 60 w 234"/>
                    <a:gd name="T3" fmla="*/ 54 h 126"/>
                    <a:gd name="T4" fmla="*/ 147 w 234"/>
                    <a:gd name="T5" fmla="*/ 99 h 126"/>
                    <a:gd name="T6" fmla="*/ 234 w 234"/>
                    <a:gd name="T7" fmla="*/ 126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4"/>
                    <a:gd name="T13" fmla="*/ 0 h 126"/>
                    <a:gd name="T14" fmla="*/ 234 w 234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4" h="126">
                      <a:moveTo>
                        <a:pt x="0" y="0"/>
                      </a:moveTo>
                      <a:cubicBezTo>
                        <a:pt x="18" y="19"/>
                        <a:pt x="36" y="38"/>
                        <a:pt x="60" y="54"/>
                      </a:cubicBezTo>
                      <a:cubicBezTo>
                        <a:pt x="84" y="70"/>
                        <a:pt x="118" y="87"/>
                        <a:pt x="147" y="99"/>
                      </a:cubicBezTo>
                      <a:cubicBezTo>
                        <a:pt x="176" y="111"/>
                        <a:pt x="227" y="119"/>
                        <a:pt x="234" y="126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7" name="Line 301"/>
              <p:cNvSpPr>
                <a:spLocks noChangeShapeType="1"/>
              </p:cNvSpPr>
              <p:nvPr/>
            </p:nvSpPr>
            <p:spPr bwMode="auto">
              <a:xfrm>
                <a:off x="1824" y="2304"/>
                <a:ext cx="4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302"/>
              <p:cNvSpPr>
                <a:spLocks noChangeShapeType="1"/>
              </p:cNvSpPr>
              <p:nvPr/>
            </p:nvSpPr>
            <p:spPr bwMode="auto">
              <a:xfrm>
                <a:off x="1824" y="1920"/>
                <a:ext cx="4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303"/>
              <p:cNvSpPr>
                <a:spLocks/>
              </p:cNvSpPr>
              <p:nvPr/>
            </p:nvSpPr>
            <p:spPr bwMode="auto">
              <a:xfrm>
                <a:off x="1950" y="2163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304"/>
              <p:cNvSpPr>
                <a:spLocks/>
              </p:cNvSpPr>
              <p:nvPr/>
            </p:nvSpPr>
            <p:spPr bwMode="auto">
              <a:xfrm>
                <a:off x="1920" y="2160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305"/>
              <p:cNvSpPr>
                <a:spLocks/>
              </p:cNvSpPr>
              <p:nvPr/>
            </p:nvSpPr>
            <p:spPr bwMode="auto">
              <a:xfrm>
                <a:off x="1888" y="2155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306"/>
              <p:cNvSpPr>
                <a:spLocks/>
              </p:cNvSpPr>
              <p:nvPr/>
            </p:nvSpPr>
            <p:spPr bwMode="auto">
              <a:xfrm>
                <a:off x="1867" y="2151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307"/>
              <p:cNvSpPr>
                <a:spLocks/>
              </p:cNvSpPr>
              <p:nvPr/>
            </p:nvSpPr>
            <p:spPr bwMode="auto">
              <a:xfrm>
                <a:off x="1926" y="2007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308"/>
              <p:cNvSpPr>
                <a:spLocks/>
              </p:cNvSpPr>
              <p:nvPr/>
            </p:nvSpPr>
            <p:spPr bwMode="auto">
              <a:xfrm>
                <a:off x="1896" y="2004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309"/>
              <p:cNvSpPr>
                <a:spLocks/>
              </p:cNvSpPr>
              <p:nvPr/>
            </p:nvSpPr>
            <p:spPr bwMode="auto">
              <a:xfrm>
                <a:off x="1864" y="1999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10"/>
              <p:cNvSpPr>
                <a:spLocks/>
              </p:cNvSpPr>
              <p:nvPr/>
            </p:nvSpPr>
            <p:spPr bwMode="auto">
              <a:xfrm>
                <a:off x="1843" y="1995"/>
                <a:ext cx="346" cy="136"/>
              </a:xfrm>
              <a:custGeom>
                <a:avLst/>
                <a:gdLst>
                  <a:gd name="T0" fmla="*/ 10 w 346"/>
                  <a:gd name="T1" fmla="*/ 136 h 136"/>
                  <a:gd name="T2" fmla="*/ 0 w 346"/>
                  <a:gd name="T3" fmla="*/ 130 h 136"/>
                  <a:gd name="T4" fmla="*/ 70 w 346"/>
                  <a:gd name="T5" fmla="*/ 130 h 136"/>
                  <a:gd name="T6" fmla="*/ 168 w 346"/>
                  <a:gd name="T7" fmla="*/ 108 h 136"/>
                  <a:gd name="T8" fmla="*/ 270 w 346"/>
                  <a:gd name="T9" fmla="*/ 58 h 136"/>
                  <a:gd name="T10" fmla="*/ 327 w 346"/>
                  <a:gd name="T11" fmla="*/ 21 h 136"/>
                  <a:gd name="T12" fmla="*/ 346 w 346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6"/>
                  <a:gd name="T22" fmla="*/ 0 h 136"/>
                  <a:gd name="T23" fmla="*/ 346 w 346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6" h="136">
                    <a:moveTo>
                      <a:pt x="10" y="136"/>
                    </a:moveTo>
                    <a:lnTo>
                      <a:pt x="0" y="130"/>
                    </a:lnTo>
                    <a:cubicBezTo>
                      <a:pt x="10" y="129"/>
                      <a:pt x="42" y="134"/>
                      <a:pt x="70" y="130"/>
                    </a:cubicBezTo>
                    <a:cubicBezTo>
                      <a:pt x="98" y="126"/>
                      <a:pt x="135" y="120"/>
                      <a:pt x="168" y="108"/>
                    </a:cubicBezTo>
                    <a:cubicBezTo>
                      <a:pt x="201" y="96"/>
                      <a:pt x="243" y="73"/>
                      <a:pt x="270" y="58"/>
                    </a:cubicBezTo>
                    <a:cubicBezTo>
                      <a:pt x="297" y="43"/>
                      <a:pt x="314" y="31"/>
                      <a:pt x="327" y="21"/>
                    </a:cubicBezTo>
                    <a:cubicBezTo>
                      <a:pt x="340" y="11"/>
                      <a:pt x="343" y="5"/>
                      <a:pt x="346" y="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 Box 313"/>
            <p:cNvSpPr txBox="1">
              <a:spLocks noChangeArrowheads="1"/>
            </p:cNvSpPr>
            <p:nvPr/>
          </p:nvSpPr>
          <p:spPr bwMode="auto">
            <a:xfrm>
              <a:off x="5029200" y="4648200"/>
              <a:ext cx="2762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/>
                <a:t>N</a:t>
              </a:r>
            </a:p>
          </p:txBody>
        </p:sp>
        <p:sp>
          <p:nvSpPr>
            <p:cNvPr id="54" name="Text Box 314"/>
            <p:cNvSpPr txBox="1">
              <a:spLocks noChangeArrowheads="1"/>
            </p:cNvSpPr>
            <p:nvPr/>
          </p:nvSpPr>
          <p:spPr bwMode="auto">
            <a:xfrm>
              <a:off x="5969000" y="4648200"/>
              <a:ext cx="268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/>
                <a:t>S</a:t>
              </a:r>
            </a:p>
          </p:txBody>
        </p:sp>
        <p:sp>
          <p:nvSpPr>
            <p:cNvPr id="55" name="Line 315"/>
            <p:cNvSpPr>
              <a:spLocks noChangeShapeType="1"/>
            </p:cNvSpPr>
            <p:nvPr/>
          </p:nvSpPr>
          <p:spPr bwMode="auto">
            <a:xfrm flipV="1">
              <a:off x="5278438" y="4776788"/>
              <a:ext cx="0" cy="585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317"/>
            <p:cNvSpPr txBox="1">
              <a:spLocks noChangeArrowheads="1"/>
            </p:cNvSpPr>
            <p:nvPr/>
          </p:nvSpPr>
          <p:spPr bwMode="auto">
            <a:xfrm>
              <a:off x="5099050" y="5394325"/>
              <a:ext cx="3524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15’</a:t>
              </a:r>
            </a:p>
          </p:txBody>
        </p:sp>
        <p:sp>
          <p:nvSpPr>
            <p:cNvPr id="57" name="Line 318"/>
            <p:cNvSpPr>
              <a:spLocks noChangeShapeType="1"/>
            </p:cNvSpPr>
            <p:nvPr/>
          </p:nvSpPr>
          <p:spPr bwMode="auto">
            <a:xfrm>
              <a:off x="5278438" y="5621338"/>
              <a:ext cx="0" cy="779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320"/>
            <p:cNvSpPr txBox="1">
              <a:spLocks noChangeArrowheads="1"/>
            </p:cNvSpPr>
            <p:nvPr/>
          </p:nvSpPr>
          <p:spPr bwMode="auto">
            <a:xfrm>
              <a:off x="5343525" y="4327525"/>
              <a:ext cx="1101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grains are frosted.</a:t>
              </a:r>
            </a:p>
          </p:txBody>
        </p:sp>
        <p:sp>
          <p:nvSpPr>
            <p:cNvPr id="59" name="Text Box 321"/>
            <p:cNvSpPr txBox="1">
              <a:spLocks noChangeArrowheads="1"/>
            </p:cNvSpPr>
            <p:nvPr/>
          </p:nvSpPr>
          <p:spPr bwMode="auto">
            <a:xfrm>
              <a:off x="4832350" y="2751138"/>
              <a:ext cx="5397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u="sng">
                  <a:latin typeface="Times New Roman" panose="02020603050405020304" pitchFamily="18" charset="0"/>
                </a:rPr>
                <a:t>S-D/Bed</a:t>
              </a:r>
            </a:p>
          </p:txBody>
        </p:sp>
        <p:sp>
          <p:nvSpPr>
            <p:cNvPr id="60" name="Text Box 322"/>
            <p:cNvSpPr txBox="1">
              <a:spLocks noChangeArrowheads="1"/>
            </p:cNvSpPr>
            <p:nvPr/>
          </p:nvSpPr>
          <p:spPr bwMode="auto">
            <a:xfrm>
              <a:off x="4759325" y="2978150"/>
              <a:ext cx="742950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u="sng">
                  <a:latin typeface="Times New Roman" panose="02020603050405020304" pitchFamily="18" charset="0"/>
                </a:rPr>
                <a:t>N38</a:t>
              </a:r>
              <a:r>
                <a:rPr lang="en-US" altLang="en-US" sz="800" u="sng" baseline="30000">
                  <a:latin typeface="Times New Roman" panose="02020603050405020304" pitchFamily="18" charset="0"/>
                </a:rPr>
                <a:t>o</a:t>
              </a:r>
              <a:r>
                <a:rPr lang="en-US" altLang="en-US" sz="800" u="sng">
                  <a:latin typeface="Times New Roman" panose="02020603050405020304" pitchFamily="18" charset="0"/>
                </a:rPr>
                <a:t>W, 16</a:t>
              </a:r>
              <a:r>
                <a:rPr lang="en-US" altLang="en-US" sz="800" u="sng" baseline="30000">
                  <a:latin typeface="Times New Roman" panose="02020603050405020304" pitchFamily="18" charset="0"/>
                </a:rPr>
                <a:t>o</a:t>
              </a:r>
              <a:r>
                <a:rPr lang="en-US" altLang="en-US" sz="800" u="sng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61" name="Text Box 323"/>
            <p:cNvSpPr txBox="1">
              <a:spLocks noChangeArrowheads="1"/>
            </p:cNvSpPr>
            <p:nvPr/>
          </p:nvSpPr>
          <p:spPr bwMode="auto">
            <a:xfrm>
              <a:off x="5334000" y="3876675"/>
              <a:ext cx="29940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Well rndd, well srtd, med. grnd, calcareous Q-arenite.</a:t>
              </a:r>
              <a:r>
                <a:rPr lang="en-US" altLang="en-US" sz="1800"/>
                <a:t> </a:t>
              </a:r>
            </a:p>
          </p:txBody>
        </p:sp>
        <p:sp>
          <p:nvSpPr>
            <p:cNvPr id="62" name="Text Box 144"/>
            <p:cNvSpPr txBox="1">
              <a:spLocks noChangeArrowheads="1"/>
            </p:cNvSpPr>
            <p:nvPr/>
          </p:nvSpPr>
          <p:spPr bwMode="auto">
            <a:xfrm>
              <a:off x="1447800" y="6324600"/>
              <a:ext cx="23134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 New Roman" panose="02020603050405020304" pitchFamily="18" charset="0"/>
                </a:rPr>
                <a:t>Note: Beds thicken higher in this outcrop.</a:t>
              </a:r>
            </a:p>
          </p:txBody>
        </p:sp>
        <p:sp>
          <p:nvSpPr>
            <p:cNvPr id="63" name="Text Box 212"/>
            <p:cNvSpPr txBox="1">
              <a:spLocks noChangeArrowheads="1"/>
            </p:cNvSpPr>
            <p:nvPr/>
          </p:nvSpPr>
          <p:spPr bwMode="auto">
            <a:xfrm>
              <a:off x="5315102" y="1548993"/>
              <a:ext cx="17267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Times New Roman" panose="02020603050405020304" pitchFamily="18" charset="0"/>
                </a:rPr>
                <a:t>Mile 12 on Boulder Hill Road</a:t>
              </a:r>
              <a:endParaRPr lang="en-US" altLang="en-US" sz="1000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68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3658"/>
            <a:ext cx="2370513" cy="4770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 Column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51" y="0"/>
            <a:ext cx="869364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54" y="507076"/>
            <a:ext cx="3399905" cy="6518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Geologic Mapping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" t="1097" r="49336" b="45062"/>
          <a:stretch/>
        </p:blipFill>
        <p:spPr>
          <a:xfrm>
            <a:off x="0" y="2712185"/>
            <a:ext cx="4753958" cy="4145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98" y="0"/>
            <a:ext cx="7594002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0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22" y="84757"/>
            <a:ext cx="9022862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323" y="1471352"/>
            <a:ext cx="2594956" cy="759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Collection Example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853" y="0"/>
            <a:ext cx="8346147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2576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1587</TotalTime>
  <Words>645</Words>
  <Application>Microsoft Office PowerPoint</Application>
  <PresentationFormat>Widescreen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Franklin Gothic Book</vt:lpstr>
      <vt:lpstr>Times New Roman</vt:lpstr>
      <vt:lpstr>Crop</vt:lpstr>
      <vt:lpstr>Field Notes</vt:lpstr>
      <vt:lpstr>Why Take Them? </vt:lpstr>
      <vt:lpstr>Types of Field Notes</vt:lpstr>
      <vt:lpstr>Must Haves</vt:lpstr>
      <vt:lpstr>Vanology Example</vt:lpstr>
      <vt:lpstr>Strat Column Example</vt:lpstr>
      <vt:lpstr>Geologic Mapping Example</vt:lpstr>
      <vt:lpstr>PowerPoint Presentation</vt:lpstr>
      <vt:lpstr>Data Collection Example  </vt:lpstr>
      <vt:lpstr>Sketches </vt:lpstr>
      <vt:lpstr>Bad</vt:lpstr>
      <vt:lpstr>PowerPoint Presentation</vt:lpstr>
      <vt:lpstr>PowerPoint Presentation</vt:lpstr>
      <vt:lpstr>Helpful Hints </vt:lpstr>
      <vt:lpstr>PowerPoint Presentation</vt:lpstr>
      <vt:lpstr>PowerPoint Presentation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Notes</dc:title>
  <dc:creator>Meister, Paul</dc:creator>
  <cp:lastModifiedBy>Meister, Paul</cp:lastModifiedBy>
  <cp:revision>13</cp:revision>
  <dcterms:created xsi:type="dcterms:W3CDTF">2018-01-24T15:32:21Z</dcterms:created>
  <dcterms:modified xsi:type="dcterms:W3CDTF">2018-05-16T13:39:33Z</dcterms:modified>
</cp:coreProperties>
</file>