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375" r:id="rId2"/>
    <p:sldId id="393" r:id="rId3"/>
    <p:sldId id="394" r:id="rId4"/>
    <p:sldId id="409" r:id="rId5"/>
    <p:sldId id="410" r:id="rId6"/>
    <p:sldId id="408" r:id="rId7"/>
    <p:sldId id="407" r:id="rId8"/>
    <p:sldId id="411" r:id="rId9"/>
    <p:sldId id="374" r:id="rId10"/>
    <p:sldId id="404" r:id="rId11"/>
    <p:sldId id="405" r:id="rId12"/>
    <p:sldId id="406" r:id="rId13"/>
    <p:sldId id="373" r:id="rId14"/>
    <p:sldId id="402" r:id="rId15"/>
    <p:sldId id="367" r:id="rId16"/>
    <p:sldId id="368" r:id="rId17"/>
    <p:sldId id="419" r:id="rId18"/>
    <p:sldId id="366" r:id="rId19"/>
    <p:sldId id="378" r:id="rId20"/>
    <p:sldId id="421" r:id="rId21"/>
    <p:sldId id="379" r:id="rId22"/>
    <p:sldId id="399" r:id="rId23"/>
    <p:sldId id="369" r:id="rId24"/>
    <p:sldId id="418" r:id="rId25"/>
    <p:sldId id="413" r:id="rId26"/>
    <p:sldId id="400" r:id="rId27"/>
    <p:sldId id="412" r:id="rId28"/>
    <p:sldId id="416" r:id="rId29"/>
    <p:sldId id="417" r:id="rId30"/>
    <p:sldId id="401" r:id="rId31"/>
    <p:sldId id="414" r:id="rId32"/>
    <p:sldId id="415" r:id="rId33"/>
    <p:sldId id="420" r:id="rId34"/>
    <p:sldId id="37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pitchFamily="-12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0000"/>
    <a:srgbClr val="FF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29" autoAdjust="0"/>
    <p:restoredTop sz="90929"/>
  </p:normalViewPr>
  <p:slideViewPr>
    <p:cSldViewPr>
      <p:cViewPr varScale="1">
        <p:scale>
          <a:sx n="75" d="100"/>
          <a:sy n="75" d="100"/>
        </p:scale>
        <p:origin x="3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7FA203E3-23DB-4BDE-AC84-FB258F4E4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6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9EB73-BBC9-48A8-833B-1CC56A271528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4D12A-F5B5-4827-BAAB-8CBC19990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4D12A-F5B5-4827-BAAB-8CBC19990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F6361-EF99-4F51-B380-A94076CE610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AAA862-29C1-42CB-A901-15032D5DF47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FD221-1F46-4254-94F8-5E9C2383D27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962400"/>
            <a:ext cx="6400800" cy="1752600"/>
          </a:xfrm>
        </p:spPr>
        <p:txBody>
          <a:bodyPr/>
          <a:lstStyle>
            <a:lvl1pPr marL="0" indent="0" algn="ctr">
              <a:buFont typeface="Monotype Sorts" pitchFamily="-12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CD8D9650-1461-42B2-B484-1C7743E4F95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1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43ADF-7272-4B2B-A8B6-5222FD30FF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9621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7340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F1C3C-62EB-4B79-BB2A-93D83225F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5074A66-B595-4EA1-88F4-91C74901E1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FF06C-70EA-40FD-A367-4106C1DC6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3139A-F101-45F6-93DE-AD798AF0A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2F453-5695-4514-9608-A008BF402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F5104-8DF4-4F17-A27A-E4FDBA2B6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77684-99C0-4036-8504-66A2CB52F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5CA0A-9BFC-4E86-8190-B85C0F201D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97B1C-CFAE-4B1C-B00A-8DFF5F6208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B16BC-D3BF-422D-BEC8-082A8A17A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effectLst/>
              </a:defRPr>
            </a:lvl1pPr>
          </a:lstStyle>
          <a:p>
            <a:fld id="{F3495815-06AD-4782-8AD7-94B9CED7DB1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5000"/>
        <a:buFont typeface="Monotype Sorts" pitchFamily="-128" charset="2"/>
        <a:buChar char="n"/>
        <a:defRPr kumimoji="1" sz="32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50000"/>
        <a:buFont typeface="Monotype Sorts" pitchFamily="-128" charset="2"/>
        <a:buChar char="l"/>
        <a:defRPr kumimoji="1"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Char char="–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28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28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28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28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28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ghorns Geologic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457200"/>
            <a:ext cx="5368270" cy="5943600"/>
          </a:xfr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457200"/>
            <a:ext cx="2721242" cy="3886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Cambrian &amp; Ordovician</a:t>
            </a:r>
            <a:r>
              <a:rPr kumimoji="1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Systems of Wyoming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namPC5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" y="-4587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429000" y="2900363"/>
            <a:ext cx="2286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Laurentia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70562" y="5820006"/>
            <a:ext cx="30480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Late Neoproterozoic (Ediacaran) 600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mya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 rot="-1953906">
            <a:off x="5038725" y="4938713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C000"/>
                </a:solidFill>
                <a:latin typeface="Arial" charset="0"/>
                <a:cs typeface="Arial" charset="0"/>
              </a:rPr>
              <a:t> Iapetus</a:t>
            </a:r>
            <a:endParaRPr lang="en-US" sz="2000">
              <a:solidFill>
                <a:srgbClr val="FFC000"/>
              </a:solidFill>
            </a:endParaRP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 rot="-2675057">
            <a:off x="7115175" y="5462588"/>
            <a:ext cx="198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  <a:cs typeface="Arial" charset="0"/>
              </a:rPr>
              <a:t>Gondwana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7450138" y="3048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cs typeface="Arial" charset="0"/>
              </a:rPr>
              <a:t>Baltica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amC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-113030" y="193442"/>
            <a:ext cx="4343401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Middle Cambrian 530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mya</a:t>
            </a:r>
            <a:endParaRPr lang="en-US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3350" y="2100823"/>
            <a:ext cx="1905000" cy="44396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Global Sea level rise began in the Ediacaran Period  and continued throughout the Cambrian, flooding interiors of continents, including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Laurentia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, depositing continental shelf and epicontinental sea deposits of the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North American Sauk </a:t>
            </a:r>
            <a:r>
              <a:rPr lang="en-US" sz="16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Supersequence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733800" y="2900363"/>
            <a:ext cx="2286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Laurentia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mC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"/>
            <a:ext cx="9017000" cy="64922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1920" y="137160"/>
            <a:ext cx="36576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Late Cambrian 500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mya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2460367"/>
            <a:ext cx="1676400" cy="40318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Global Sea level rise continues through the Cambrian, flooding interiors of continents, including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Laurentia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, depositing continental shelf and epicontinental sea deposits of the North American Sauk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Supersequence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810000" y="3200400"/>
            <a:ext cx="2286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FFFF00"/>
                </a:solidFill>
                <a:latin typeface="Arial" charset="0"/>
              </a:rPr>
              <a:t>Laurentia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5943600" cy="1143000"/>
          </a:xfrm>
        </p:spPr>
        <p:txBody>
          <a:bodyPr/>
          <a:lstStyle/>
          <a:p>
            <a:r>
              <a:rPr lang="en-US" dirty="0">
                <a:effectLst/>
              </a:rPr>
              <a:t>Cordilleran Region: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Cambrian passive margin</a:t>
            </a:r>
          </a:p>
        </p:txBody>
      </p:sp>
      <p:pic>
        <p:nvPicPr>
          <p:cNvPr id="159747" name="Picture 1027" descr="Cambrian tectonic map.jpg                                      00031F3BPocketDrive                    BAC6DD1D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81760"/>
            <a:ext cx="7315200" cy="54762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09600"/>
            <a:ext cx="9144000" cy="5638800"/>
            <a:chOff x="-228600" y="533400"/>
            <a:chExt cx="9144000" cy="3810000"/>
          </a:xfrm>
        </p:grpSpPr>
        <p:pic>
          <p:nvPicPr>
            <p:cNvPr id="4" name="Picture 3" descr="fig8.gif"/>
            <p:cNvPicPr>
              <a:picLocks noChangeAspect="1"/>
            </p:cNvPicPr>
            <p:nvPr/>
          </p:nvPicPr>
          <p:blipFill>
            <a:blip r:embed="rId2" cstate="print"/>
            <a:srcRect t="76667"/>
            <a:stretch>
              <a:fillRect/>
            </a:stretch>
          </p:blipFill>
          <p:spPr>
            <a:xfrm>
              <a:off x="-228600" y="914400"/>
              <a:ext cx="9111810" cy="3429000"/>
            </a:xfrm>
            <a:prstGeom prst="rect">
              <a:avLst/>
            </a:prstGeom>
          </p:spPr>
        </p:pic>
        <p:pic>
          <p:nvPicPr>
            <p:cNvPr id="5" name="Picture 4" descr="fig8.gif"/>
            <p:cNvPicPr>
              <a:picLocks noChangeAspect="1"/>
            </p:cNvPicPr>
            <p:nvPr/>
          </p:nvPicPr>
          <p:blipFill>
            <a:blip r:embed="rId2" cstate="print"/>
            <a:srcRect b="97386"/>
            <a:stretch>
              <a:fillRect/>
            </a:stretch>
          </p:blipFill>
          <p:spPr>
            <a:xfrm>
              <a:off x="-228600" y="533400"/>
              <a:ext cx="9144000" cy="381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 bwMode="auto">
          <a:xfrm>
            <a:off x="3048000" y="1981200"/>
            <a:ext cx="1295400" cy="3733800"/>
          </a:xfrm>
          <a:prstGeom prst="rect">
            <a:avLst/>
          </a:prstGeom>
          <a:noFill/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cambri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225174" cy="6400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7772400" cy="762000"/>
          </a:xfrm>
        </p:spPr>
        <p:txBody>
          <a:bodyPr/>
          <a:lstStyle/>
          <a:p>
            <a:r>
              <a:rPr lang="en-US" sz="4800" dirty="0"/>
              <a:t>Flat Head Formation</a:t>
            </a:r>
          </a:p>
        </p:txBody>
      </p:sp>
      <p:pic>
        <p:nvPicPr>
          <p:cNvPr id="1027" name="Picture 3" descr="C:\Users\jeday\Desktop\field camp photos\2015\IMG_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76400"/>
            <a:ext cx="6629400" cy="497205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676400"/>
            <a:ext cx="6934200" cy="4114800"/>
          </a:xfrm>
          <a:prstGeom prst="rect">
            <a:avLst/>
          </a:prstGeom>
          <a:gradFill>
            <a:gsLst>
              <a:gs pos="0">
                <a:schemeClr val="tx1">
                  <a:lumMod val="9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Brown Sandstone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Quartz </a:t>
            </a:r>
            <a:r>
              <a:rPr kumimoji="1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Arenite</a:t>
            </a: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Medium Bedded, Cross bedded.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Lesser Green Shale and Mudstone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Lesser </a:t>
            </a:r>
            <a:r>
              <a:rPr kumimoji="1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Micritic</a:t>
            </a: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Limestone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Some </a:t>
            </a:r>
            <a:r>
              <a:rPr kumimoji="1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Glauconite</a:t>
            </a:r>
            <a:endParaRPr kumimoji="1" lang="en-US" sz="3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Linguloid</a:t>
            </a:r>
            <a:r>
              <a:rPr kumimoji="1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Brachiopods, Trilobites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day\Desktop\field camp photos\2015\IMG_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838200"/>
            <a:ext cx="7721600" cy="57912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r>
              <a:rPr lang="en-US" sz="4800" dirty="0"/>
              <a:t>Flat Head Formation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uzeum.geology.cz/nae.php?s=expo.paleo1/MM437.jpg&amp;p=650"/>
          <p:cNvPicPr>
            <a:picLocks noChangeAspect="1" noChangeArrowheads="1"/>
          </p:cNvPicPr>
          <p:nvPr/>
        </p:nvPicPr>
        <p:blipFill>
          <a:blip r:embed="rId2" cstate="print"/>
          <a:srcRect l="30769" t="12993" r="29846" b="14617"/>
          <a:stretch>
            <a:fillRect/>
          </a:stretch>
        </p:blipFill>
        <p:spPr bwMode="auto">
          <a:xfrm>
            <a:off x="4267200" y="457200"/>
            <a:ext cx="2438400" cy="2971800"/>
          </a:xfrm>
          <a:prstGeom prst="rect">
            <a:avLst/>
          </a:prstGeom>
          <a:noFill/>
        </p:spPr>
      </p:pic>
      <p:pic>
        <p:nvPicPr>
          <p:cNvPr id="27652" name="Picture 4" descr="http://www.nhm.ac.uk/resources-rx/images/1049/lingula-jur-evolution_53349_1.jpg"/>
          <p:cNvPicPr>
            <a:picLocks noChangeAspect="1" noChangeArrowheads="1"/>
          </p:cNvPicPr>
          <p:nvPr/>
        </p:nvPicPr>
        <p:blipFill>
          <a:blip r:embed="rId3" cstate="print"/>
          <a:srcRect l="21416" r="23074"/>
          <a:stretch>
            <a:fillRect/>
          </a:stretch>
        </p:blipFill>
        <p:spPr bwMode="auto">
          <a:xfrm rot="5400000">
            <a:off x="6657974" y="942976"/>
            <a:ext cx="2590802" cy="2381250"/>
          </a:xfrm>
          <a:prstGeom prst="rect">
            <a:avLst/>
          </a:prstGeom>
          <a:noFill/>
        </p:spPr>
      </p:pic>
      <p:pic>
        <p:nvPicPr>
          <p:cNvPr id="5" name="Picture 5" descr="http://media.mlive.com/newsnow_impact/photo/trilobites-1jpg-4aede070602b84e7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41148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Siphonotreta unguiculata Eichwald, TUG 1574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300" y="3809277"/>
            <a:ext cx="40386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at_Unconform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" y="0"/>
            <a:ext cx="9138285" cy="61722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6096000"/>
            <a:ext cx="7772400" cy="762000"/>
          </a:xfrm>
        </p:spPr>
        <p:txBody>
          <a:bodyPr/>
          <a:lstStyle/>
          <a:p>
            <a:r>
              <a:rPr lang="en-US" sz="4800" dirty="0"/>
              <a:t>Flat Head Formation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3" descr="&#10;Grenville.jpg                                                  0005CE15Steve G5                       BE74DD3D:"/>
          <p:cNvPicPr>
            <a:picLocks noChangeAspect="1" noChangeArrowheads="1"/>
          </p:cNvPicPr>
          <p:nvPr/>
        </p:nvPicPr>
        <p:blipFill>
          <a:blip r:embed="rId2" cstate="print"/>
          <a:srcRect l="7655" t="19208" r="696" b="14024"/>
          <a:stretch>
            <a:fillRect/>
          </a:stretch>
        </p:blipFill>
        <p:spPr bwMode="auto">
          <a:xfrm>
            <a:off x="2438400" y="944701"/>
            <a:ext cx="6598525" cy="54864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sp>
        <p:nvSpPr>
          <p:cNvPr id="53252" name="Rectangle 15"/>
          <p:cNvSpPr>
            <a:spLocks noChangeArrowheads="1"/>
          </p:cNvSpPr>
          <p:nvPr/>
        </p:nvSpPr>
        <p:spPr bwMode="auto">
          <a:xfrm>
            <a:off x="6917434" y="144403"/>
            <a:ext cx="211949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1.3-1.0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Ga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3253" name="Text Box 16"/>
          <p:cNvSpPr txBox="1">
            <a:spLocks noChangeArrowheads="1"/>
          </p:cNvSpPr>
          <p:nvPr/>
        </p:nvSpPr>
        <p:spPr bwMode="auto">
          <a:xfrm>
            <a:off x="0" y="0"/>
            <a:ext cx="3505200" cy="31700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Grenville Orogen: 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Continent-continent collision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of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Laurentia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with African and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South American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cratons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; </a:t>
            </a:r>
          </a:p>
          <a:p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SE transfer of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Caborca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block</a:t>
            </a:r>
          </a:p>
          <a:p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Grenville culminates in the assembly of the supercontinent of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Rodinia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Shoshone Canyon west view at Tunnel #1. Unconformity shown by white dashed line.</a:t>
            </a:r>
            <a:br>
              <a:rPr lang="en-US" sz="2400" dirty="0"/>
            </a:br>
            <a:r>
              <a:rPr lang="en-US" sz="2400" dirty="0"/>
              <a:t>Image from: Fisher, M.P., 2016, Shoshone Canyon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153" y="1371600"/>
            <a:ext cx="720329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4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.jpeg"/>
          <p:cNvPicPr>
            <a:picLocks noChangeAspect="1"/>
          </p:cNvPicPr>
          <p:nvPr/>
        </p:nvPicPr>
        <p:blipFill>
          <a:blip r:embed="rId2" cstate="print"/>
          <a:srcRect b="10887"/>
          <a:stretch>
            <a:fillRect/>
          </a:stretch>
        </p:blipFill>
        <p:spPr>
          <a:xfrm>
            <a:off x="3276600" y="0"/>
            <a:ext cx="5125453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762000"/>
          </a:xfrm>
        </p:spPr>
        <p:txBody>
          <a:bodyPr/>
          <a:lstStyle/>
          <a:p>
            <a:pPr algn="l"/>
            <a:r>
              <a:rPr lang="en-US" sz="4800" dirty="0"/>
              <a:t>Flat Head Formation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earch.yahoo.com/r/_ylt=A2KJkPujNbxPJzYAVeyjzbkF;_ylu=X3oDMTBtdXFkOWthBHNlYwNmcC1hdHRyaWIEc2xrA2ZpbWc-/SIG=13feo6cpp/EXP=1337763363/**http%3a/www.wsgs.uwyo.edu/StratWeb/BighornMts/images/stratimages/D_Gros_Ventre_Form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327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39" y="24114"/>
            <a:ext cx="3645061" cy="14478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l"/>
            <a:r>
              <a:rPr lang="en-US" sz="3200" dirty="0"/>
              <a:t>Flat Head overlain by </a:t>
            </a:r>
            <a:r>
              <a:rPr lang="en-US" sz="3200" dirty="0" err="1"/>
              <a:t>Gros</a:t>
            </a:r>
            <a:r>
              <a:rPr lang="en-US" sz="3200" dirty="0"/>
              <a:t> </a:t>
            </a:r>
            <a:r>
              <a:rPr lang="en-US" sz="3200" dirty="0" err="1"/>
              <a:t>Ventre</a:t>
            </a:r>
            <a:r>
              <a:rPr lang="en-US" sz="3200" dirty="0"/>
              <a:t> 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239454"/>
            <a:ext cx="7926070" cy="15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77200" cy="762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Gallatin and </a:t>
            </a:r>
            <a:r>
              <a:rPr lang="en-US" dirty="0" err="1">
                <a:solidFill>
                  <a:srgbClr val="000000"/>
                </a:solidFill>
              </a:rPr>
              <a:t>Gros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Ventre</a:t>
            </a:r>
            <a:r>
              <a:rPr lang="en-US" dirty="0">
                <a:solidFill>
                  <a:srgbClr val="000000"/>
                </a:solidFill>
              </a:rPr>
              <a:t> 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686800" cy="45719"/>
          </a:xfrm>
          <a:solidFill>
            <a:schemeClr val="bg2"/>
          </a:solidFill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Poorly exposed, valley former between resistant Paleozoic and Basement rocks.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Thin bedded, structurally </a:t>
            </a:r>
            <a:r>
              <a:rPr lang="en-US" sz="2800" dirty="0" err="1">
                <a:solidFill>
                  <a:srgbClr val="000000"/>
                </a:solidFill>
              </a:rPr>
              <a:t>incompetent.Interbedded</a:t>
            </a:r>
            <a:r>
              <a:rPr lang="en-US" sz="2800" dirty="0">
                <a:solidFill>
                  <a:srgbClr val="000000"/>
                </a:solidFill>
              </a:rPr>
              <a:t> shale, limestone, and sandstone</a:t>
            </a:r>
          </a:p>
          <a:p>
            <a:r>
              <a:rPr lang="en-US" sz="2800" dirty="0" err="1">
                <a:solidFill>
                  <a:srgbClr val="000000"/>
                </a:solidFill>
              </a:rPr>
              <a:t>Limestones</a:t>
            </a:r>
            <a:r>
              <a:rPr lang="en-US" sz="2800" dirty="0">
                <a:solidFill>
                  <a:srgbClr val="000000"/>
                </a:solidFill>
              </a:rPr>
              <a:t> are </a:t>
            </a:r>
            <a:r>
              <a:rPr lang="en-US" sz="2800" dirty="0" err="1">
                <a:solidFill>
                  <a:srgbClr val="000000"/>
                </a:solidFill>
              </a:rPr>
              <a:t>micritic</a:t>
            </a:r>
            <a:r>
              <a:rPr lang="en-US" sz="2800" dirty="0">
                <a:solidFill>
                  <a:srgbClr val="000000"/>
                </a:solidFill>
              </a:rPr>
              <a:t>, trace fossils are common, lots of </a:t>
            </a:r>
            <a:r>
              <a:rPr lang="en-US" sz="2800" dirty="0" err="1">
                <a:solidFill>
                  <a:srgbClr val="000000"/>
                </a:solidFill>
              </a:rPr>
              <a:t>intraclasts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Greener at the base (</a:t>
            </a:r>
            <a:r>
              <a:rPr lang="en-US" sz="2800" dirty="0" err="1">
                <a:solidFill>
                  <a:srgbClr val="000000"/>
                </a:solidFill>
              </a:rPr>
              <a:t>Gros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Ventre</a:t>
            </a:r>
            <a:r>
              <a:rPr lang="en-US" sz="2800" dirty="0">
                <a:solidFill>
                  <a:srgbClr val="000000"/>
                </a:solidFill>
              </a:rPr>
              <a:t>), Pinker at the top (Gallatin).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earch.yahoo.com/r/_ylt=A2KJkPujNbxPJzYAVeyjzbkF;_ylu=X3oDMTBtdXFkOWthBHNlYwNmcC1hdHRyaWIEc2xrA2ZpbWc-/SIG=13feo6cpp/EXP=1337763363/**http%3a/www.wsgs.uwyo.edu/StratWeb/BighornMts/images/stratimages/D_Gros_Ventre_Form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327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838200" y="3276600"/>
            <a:ext cx="7924800" cy="1524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0338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00_0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2600" y="838200"/>
            <a:ext cx="2743200" cy="3657600"/>
          </a:xfrm>
        </p:spPr>
      </p:pic>
      <p:pic>
        <p:nvPicPr>
          <p:cNvPr id="59394" name="Picture 2" descr="C:\Users\jeday\Desktop\field camp photos\2011c\IMG_5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blogs.agu.org/mountainbeltway/files/2012/12/hwy_16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4114800" cy="455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eday\Desktop\field camp photos\2015\IMG_01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4572000" cy="3429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"/>
            <a:ext cx="3962400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http://blogs.agu.org/mountainbeltway/files/2012/12/hwy_16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152400"/>
            <a:ext cx="8191499" cy="65532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F620A-A901-48E8-8F43-D6144F70A3EE}"/>
              </a:ext>
            </a:extLst>
          </p:cNvPr>
          <p:cNvSpPr txBox="1"/>
          <p:nvPr/>
        </p:nvSpPr>
        <p:spPr>
          <a:xfrm>
            <a:off x="2743200" y="3581400"/>
            <a:ext cx="2895600" cy="461665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Gallatin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8A65B-637C-4CAB-AACD-5992ED8E210D}"/>
              </a:ext>
            </a:extLst>
          </p:cNvPr>
          <p:cNvSpPr txBox="1"/>
          <p:nvPr/>
        </p:nvSpPr>
        <p:spPr>
          <a:xfrm>
            <a:off x="532131" y="3045767"/>
            <a:ext cx="2895600" cy="461665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Gros </a:t>
            </a:r>
            <a:r>
              <a:rPr lang="en-US" dirty="0" err="1">
                <a:latin typeface="+mj-lt"/>
              </a:rPr>
              <a:t>Ventres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www2.nau.edu/rcb7/namO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732919" cy="4572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6" name="Picture 4" descr="https://www2.nau.edu/rcb7/namO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20620"/>
            <a:ext cx="4800600" cy="46373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77154" y="682830"/>
            <a:ext cx="4191000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Early Ordovician just prior to terminal Sauk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</a:rPr>
              <a:t>Supersequence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 regression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368900"/>
            <a:ext cx="5029200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Middle Ordovician during  Tippecanoe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</a:rPr>
              <a:t>Supersequence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 1 sea level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</a:rPr>
              <a:t>highstand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.  Note Taconic Arc – Laurentia collision in progress (Taconic Orogeny)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https://www2.nau.edu/rcb7/namO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545" y="0"/>
            <a:ext cx="709937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5368900"/>
            <a:ext cx="5029200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Late Ordovician sea level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</a:rPr>
              <a:t>highstand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 just prior to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</a:rPr>
              <a:t>Hirnantian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</a:rPr>
              <a:t> Glaciation- Taconic Orogeny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1" descr="Grenville granitoids.jpg                                       0005CE15Steve G5                       BE74DD3D:"/>
          <p:cNvPicPr>
            <a:picLocks noChangeAspect="1" noChangeArrowheads="1"/>
          </p:cNvPicPr>
          <p:nvPr/>
        </p:nvPicPr>
        <p:blipFill>
          <a:blip r:embed="rId2" cstate="print"/>
          <a:srcRect l="7655" t="19208" r="696" b="14024"/>
          <a:stretch>
            <a:fillRect/>
          </a:stretch>
        </p:blipFill>
        <p:spPr bwMode="auto">
          <a:xfrm>
            <a:off x="990600" y="439965"/>
            <a:ext cx="7373150" cy="61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6796883" y="0"/>
            <a:ext cx="2347117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</a:rPr>
              <a:t>1.3-0.95 </a:t>
            </a:r>
            <a:r>
              <a:rPr lang="en-US" sz="3200" dirty="0" err="1">
                <a:solidFill>
                  <a:srgbClr val="000000"/>
                </a:solidFill>
                <a:latin typeface="+mn-lt"/>
              </a:rPr>
              <a:t>Ga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4276" name="Text Box 13"/>
          <p:cNvSpPr txBox="1">
            <a:spLocks noChangeArrowheads="1"/>
          </p:cNvSpPr>
          <p:nvPr/>
        </p:nvSpPr>
        <p:spPr bwMode="auto">
          <a:xfrm>
            <a:off x="6770320" y="3505200"/>
            <a:ext cx="2373680" cy="2677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Grenville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orogen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Granitoids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intrude juvenile</a:t>
            </a:r>
          </a:p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belts as far west as Colorado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762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Paleozoic Succession –Wind River Canyon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wsgs.uwyo.edu/research/stratigraphy/BighornMts/images/stratimages/D_Gallatin_Limest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458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56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eday\Documents\Family, Field Camp &amp; Field Trip Photos 2013\100M5350\100_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800600" cy="6400800"/>
          </a:xfrm>
          <a:prstGeom prst="rect">
            <a:avLst/>
          </a:prstGeom>
          <a:noFill/>
        </p:spPr>
      </p:pic>
      <p:pic>
        <p:nvPicPr>
          <p:cNvPr id="1027" name="Picture 3" descr="C:\Users\jeday\Documents\Family, Field Camp &amp; Field Trip Photos 2013\100M5350\100_06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533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29200" y="4495800"/>
            <a:ext cx="3962400" cy="20621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Sandstone ravinement and nearshore shoreface and inner shelf sandstones  make up lower 5-10 m of the Bighorn above its contact with the Gallatin 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(photos from section in Crazy Woman Canyon 2012).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eday\Desktop\field camp photos\2011c\IMG_5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9855834" cy="73924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4343400"/>
            <a:ext cx="388620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Slope forming Cambrian Gros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Ventre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and Gallatin formations, overlain by Middle and Late Ordovician Bighorn Dolomite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1432" y="4343400"/>
            <a:ext cx="1911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+mj-lt"/>
              </a:rPr>
              <a:t>Gros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+mj-lt"/>
              </a:rPr>
              <a:t>Ventre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2588567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Gallatin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2024" y="1519535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Bighorn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jeday\Desktop\field camp photos\2015\IMG_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7924800" cy="594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8458200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Cambrian Gallatin Formation,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overalin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by Ordovician Bighorn Dolomite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3594150" y="2807910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Bighorn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0" y="5603345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Gallatin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457200"/>
            <a:ext cx="8686800" cy="5791200"/>
            <a:chOff x="-228600" y="322148"/>
            <a:chExt cx="9144000" cy="4013782"/>
          </a:xfrm>
        </p:grpSpPr>
        <p:pic>
          <p:nvPicPr>
            <p:cNvPr id="4" name="Picture 3" descr="fig8.gif"/>
            <p:cNvPicPr>
              <a:picLocks noChangeAspect="1"/>
            </p:cNvPicPr>
            <p:nvPr/>
          </p:nvPicPr>
          <p:blipFill>
            <a:blip r:embed="rId2" cstate="print"/>
            <a:srcRect l="-1" t="76667"/>
            <a:stretch>
              <a:fillRect/>
            </a:stretch>
          </p:blipFill>
          <p:spPr>
            <a:xfrm>
              <a:off x="-228600" y="906929"/>
              <a:ext cx="9111810" cy="3429001"/>
            </a:xfrm>
            <a:prstGeom prst="rect">
              <a:avLst/>
            </a:prstGeom>
          </p:spPr>
        </p:pic>
        <p:pic>
          <p:nvPicPr>
            <p:cNvPr id="5" name="Picture 4" descr="fig8.gif"/>
            <p:cNvPicPr>
              <a:picLocks noChangeAspect="1"/>
            </p:cNvPicPr>
            <p:nvPr/>
          </p:nvPicPr>
          <p:blipFill>
            <a:blip r:embed="rId2" cstate="print"/>
            <a:srcRect b="97386"/>
            <a:stretch>
              <a:fillRect/>
            </a:stretch>
          </p:blipFill>
          <p:spPr>
            <a:xfrm>
              <a:off x="-228600" y="322148"/>
              <a:ext cx="9144000" cy="59225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31F06BD-3FCA-4203-AA7D-876ECDA2C6D6}"/>
              </a:ext>
            </a:extLst>
          </p:cNvPr>
          <p:cNvSpPr/>
          <p:nvPr/>
        </p:nvSpPr>
        <p:spPr bwMode="auto">
          <a:xfrm>
            <a:off x="3124200" y="477520"/>
            <a:ext cx="1066800" cy="502920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h12-5"/>
          <p:cNvPicPr>
            <a:picLocks noChangeAspect="1" noChangeArrowheads="1"/>
          </p:cNvPicPr>
          <p:nvPr/>
        </p:nvPicPr>
        <p:blipFill>
          <a:blip r:embed="rId2" cstate="print"/>
          <a:srcRect l="5519" t="7143" r="6320" b="7143"/>
          <a:stretch>
            <a:fillRect/>
          </a:stretch>
        </p:blipFill>
        <p:spPr bwMode="auto">
          <a:xfrm>
            <a:off x="304800" y="4572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8595"/>
            <a:ext cx="70707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5874" y="0"/>
            <a:ext cx="8975725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Snowball Earth as hypothesized during the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Sturtian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Glaciation 720 million years ago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600mo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35814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Ediacaran reconstruction  of 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Rodinia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centered on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Panthalassian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Ocean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014A67-E920-4DCB-9244-8F7A6BF4D8A6}"/>
              </a:ext>
            </a:extLst>
          </p:cNvPr>
          <p:cNvSpPr txBox="1"/>
          <p:nvPr/>
        </p:nvSpPr>
        <p:spPr>
          <a:xfrm>
            <a:off x="1790700" y="5410200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Future Laurentia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87201-F7D8-4D8A-9626-66F395437375}"/>
              </a:ext>
            </a:extLst>
          </p:cNvPr>
          <p:cNvSpPr txBox="1"/>
          <p:nvPr/>
        </p:nvSpPr>
        <p:spPr>
          <a:xfrm>
            <a:off x="4171950" y="5117812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Future </a:t>
            </a:r>
            <a:r>
              <a:rPr lang="en-US" sz="1600" dirty="0" err="1">
                <a:latin typeface="+mn-lt"/>
              </a:rPr>
              <a:t>Baltica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h13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540mo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209800" y="4800600"/>
            <a:ext cx="11430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Laurentia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962400" y="4267200"/>
            <a:ext cx="838200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Siberia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3886200" y="5791200"/>
            <a:ext cx="838200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Baltica</a:t>
            </a: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6934200" y="5062954"/>
            <a:ext cx="12192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Pannotia-Gondwana</a:t>
            </a: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590800" y="2057400"/>
            <a:ext cx="3505200" cy="46166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Panthalassian</a:t>
            </a: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 ocean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Rodinia</a:t>
            </a: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rifted</a:t>
            </a: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in Late </a:t>
            </a:r>
            <a:r>
              <a:rPr kumimoji="1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Cryogenian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to Early </a:t>
            </a:r>
            <a:r>
              <a:rPr kumimoji="1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Ediacaran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1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Neoproterozoic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creating large Paleozoic continents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All continents had rifted passive margins, and developed broad continental shelves during the Cambrian through the middle Ordovician.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Monotype Sorts" pitchFamily="-128" charset="2"/>
              <a:buChar char="n"/>
              <a:tabLst/>
              <a:defRPr/>
            </a:pPr>
            <a:r>
              <a:rPr kumimoji="1" lang="en-US" sz="2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Growth of new ocean basins contributed to progressively higher sea level and flooding of </a:t>
            </a:r>
            <a:r>
              <a:rPr kumimoji="1" lang="en-US" sz="20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cratons</a:t>
            </a:r>
            <a:r>
              <a:rPr kumimoji="1" lang="en-US" sz="2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during the Cambrian</a:t>
            </a:r>
            <a:endParaRPr kumimoji="1" lang="en-US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2570893">
            <a:off x="1740166" y="5547318"/>
            <a:ext cx="13202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Iapetus</a:t>
            </a:r>
            <a:endParaRPr lang="en-U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7244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Prototethys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nerozoic_Sea_Lev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"/>
            <a:ext cx="9077537" cy="62484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 bwMode="auto">
          <a:xfrm>
            <a:off x="87630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7543800" y="4495800"/>
            <a:ext cx="381000" cy="914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66294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28194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3657600" y="4572000"/>
            <a:ext cx="3810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5219913" y="4648200"/>
            <a:ext cx="381000" cy="762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104966" y="40202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SAUK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n-lt"/>
              </a:rPr>
              <a:t>Supersequence</a:t>
            </a:r>
            <a:endParaRPr lang="en-US" sz="1800" b="1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7315200" y="3429000"/>
            <a:ext cx="152400" cy="533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426488" y="180311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/>
                <a:latin typeface="+mn-lt"/>
              </a:rPr>
              <a:t>TIPPECANOE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  <a:effectLst/>
                <a:latin typeface="+mn-lt"/>
              </a:rPr>
              <a:t>Supersequence</a:t>
            </a:r>
            <a:endParaRPr lang="en-US" sz="1600" b="1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340758" y="298421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ffectLst/>
                <a:latin typeface="+mn-lt"/>
              </a:rPr>
              <a:t>KASKASKIA</a:t>
            </a:r>
          </a:p>
          <a:p>
            <a:pPr algn="ctr"/>
            <a:r>
              <a:rPr lang="en-US" sz="1600" b="1" dirty="0" err="1">
                <a:solidFill>
                  <a:srgbClr val="000000"/>
                </a:solidFill>
                <a:effectLst/>
                <a:latin typeface="+mn-lt"/>
              </a:rPr>
              <a:t>Supersequence</a:t>
            </a:r>
            <a:endParaRPr lang="en-US" sz="1600" b="1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1068" y="1117599"/>
            <a:ext cx="129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/>
                <a:latin typeface="+mn-lt"/>
              </a:rPr>
              <a:t>Final Assembly of Pangea in Permian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8610600" y="1066800"/>
            <a:ext cx="0" cy="1371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724400" y="2168098"/>
            <a:ext cx="0" cy="198840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537B3D-1BD8-4EC0-A577-97C34F9F13D5}"/>
              </a:ext>
            </a:extLst>
          </p:cNvPr>
          <p:cNvCxnSpPr/>
          <p:nvPr/>
        </p:nvCxnSpPr>
        <p:spPr bwMode="auto">
          <a:xfrm flipV="1">
            <a:off x="3505200" y="1752600"/>
            <a:ext cx="0" cy="1371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8EBF1F-225C-4253-BCC9-8D306F0E4D48}"/>
              </a:ext>
            </a:extLst>
          </p:cNvPr>
          <p:cNvSpPr txBox="1"/>
          <p:nvPr/>
        </p:nvSpPr>
        <p:spPr>
          <a:xfrm>
            <a:off x="2245360" y="100558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/>
                <a:latin typeface="+mn-lt"/>
              </a:rPr>
              <a:t>Rifting  Pangea in Jurassic-K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3 Earth Stress">
  <a:themeElements>
    <a:clrScheme name="03 Earth Stress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03 Earth Stre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-128" charset="0"/>
          </a:defRPr>
        </a:defPPr>
      </a:lstStyle>
    </a:lnDef>
  </a:objectDefaults>
  <a:extraClrSchemeLst>
    <a:extraClrScheme>
      <a:clrScheme name="03 Earth Stress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 Earth Stress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 Earth Stres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501</Words>
  <Application>Microsoft Office PowerPoint</Application>
  <PresentationFormat>On-screen Show (4:3)</PresentationFormat>
  <Paragraphs>83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Monotype Sorts</vt:lpstr>
      <vt:lpstr>Times</vt:lpstr>
      <vt:lpstr>03 Earth Stress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Cordilleran Region: Cambrian passive margin</vt:lpstr>
      <vt:lpstr>PowerPoint Presentation</vt:lpstr>
      <vt:lpstr>PowerPoint Presentation</vt:lpstr>
      <vt:lpstr>Flat Head Formation</vt:lpstr>
      <vt:lpstr>Flat Head Formation</vt:lpstr>
      <vt:lpstr>PowerPoint Presentation</vt:lpstr>
      <vt:lpstr>Flat Head Formation</vt:lpstr>
      <vt:lpstr>Shoshone Canyon west view at Tunnel #1. Unconformity shown by white dashed line. Image from: Fisher, M.P., 2016, Shoshone Canyon</vt:lpstr>
      <vt:lpstr>Flat Head Formation</vt:lpstr>
      <vt:lpstr>Flat Head overlain by Gros Ventre Formation</vt:lpstr>
      <vt:lpstr>Gallatin and Gros Ventre 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Paleozoic Succession –Wind River Canyon</vt:lpstr>
      <vt:lpstr>PowerPoint Presentation</vt:lpstr>
      <vt:lpstr>PowerPoint Presentation</vt:lpstr>
      <vt:lpstr>PowerPoint Presentation</vt:lpstr>
      <vt:lpstr>PowerPoint Presentation</vt:lpstr>
    </vt:vector>
  </TitlesOfParts>
  <Company>Mark Fischer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North American Cordillera</dc:title>
  <dc:creator>Dave</dc:creator>
  <cp:lastModifiedBy>Day, James</cp:lastModifiedBy>
  <cp:revision>49</cp:revision>
  <dcterms:modified xsi:type="dcterms:W3CDTF">2022-05-27T01:49:26Z</dcterms:modified>
</cp:coreProperties>
</file>